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68" r:id="rId15"/>
    <p:sldId id="276" r:id="rId16"/>
    <p:sldId id="269" r:id="rId17"/>
    <p:sldId id="270" r:id="rId18"/>
    <p:sldId id="271" r:id="rId19"/>
    <p:sldId id="272" r:id="rId20"/>
    <p:sldId id="273" r:id="rId21"/>
    <p:sldId id="274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9AEC-9E4C-417E-A9F0-4C987EC5AF16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7891-A7AA-4437-83FF-20183D7DA6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9AEC-9E4C-417E-A9F0-4C987EC5AF16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7891-A7AA-4437-83FF-20183D7DA6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9AEC-9E4C-417E-A9F0-4C987EC5AF16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7891-A7AA-4437-83FF-20183D7DA6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9AEC-9E4C-417E-A9F0-4C987EC5AF16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7891-A7AA-4437-83FF-20183D7DA6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9AEC-9E4C-417E-A9F0-4C987EC5AF16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7891-A7AA-4437-83FF-20183D7DA6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9AEC-9E4C-417E-A9F0-4C987EC5AF16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7891-A7AA-4437-83FF-20183D7DA6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9AEC-9E4C-417E-A9F0-4C987EC5AF16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7891-A7AA-4437-83FF-20183D7DA6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9AEC-9E4C-417E-A9F0-4C987EC5AF16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7891-A7AA-4437-83FF-20183D7DA6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9AEC-9E4C-417E-A9F0-4C987EC5AF16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7891-A7AA-4437-83FF-20183D7DA6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9AEC-9E4C-417E-A9F0-4C987EC5AF16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7891-A7AA-4437-83FF-20183D7DA6A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9AEC-9E4C-417E-A9F0-4C987EC5AF16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CB7891-A7AA-4437-83FF-20183D7DA6A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5CB7891-A7AA-4437-83FF-20183D7DA6A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F399AEC-9E4C-417E-A9F0-4C987EC5AF16}" type="datetimeFigureOut">
              <a:rPr lang="en-US" smtClean="0"/>
              <a:t>9/19/2017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372" y="-457200"/>
            <a:ext cx="5351280" cy="7315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3124200" cy="28987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Garment Styles and Parts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51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09600"/>
            <a:ext cx="6400799" cy="4800600"/>
          </a:xfrm>
        </p:spPr>
      </p:pic>
    </p:spTree>
    <p:extLst>
      <p:ext uri="{BB962C8B-B14F-4D97-AF65-F5344CB8AC3E}">
        <p14:creationId xmlns:p14="http://schemas.microsoft.com/office/powerpoint/2010/main" val="13416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6200"/>
            <a:ext cx="6400800" cy="6689869"/>
          </a:xfrm>
        </p:spPr>
      </p:pic>
    </p:spTree>
    <p:extLst>
      <p:ext uri="{BB962C8B-B14F-4D97-AF65-F5344CB8AC3E}">
        <p14:creationId xmlns:p14="http://schemas.microsoft.com/office/powerpoint/2010/main" val="86530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Sleeve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Primitive </a:t>
            </a:r>
            <a:r>
              <a:rPr lang="en-US" dirty="0"/>
              <a:t>clothing had sleeves that were cut with the garment in one piece.  </a:t>
            </a:r>
          </a:p>
          <a:p>
            <a:pPr lvl="0"/>
            <a:r>
              <a:rPr lang="en-US" dirty="0"/>
              <a:t>In the Middle Ages, the </a:t>
            </a:r>
            <a:r>
              <a:rPr lang="en-US" dirty="0" smtClean="0"/>
              <a:t>set-in sleeve </a:t>
            </a:r>
            <a:r>
              <a:rPr lang="en-US" dirty="0"/>
              <a:t>became popular.  Today we wear many different types of sleeves.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62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Sleeve Styles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Set in </a:t>
            </a:r>
            <a:r>
              <a:rPr lang="en-US" dirty="0" smtClean="0"/>
              <a:t>sleeve </a:t>
            </a:r>
            <a:r>
              <a:rPr lang="en-US" dirty="0"/>
              <a:t>is joined to the garment by an armhole seam that circles the arm near the shoulder.</a:t>
            </a:r>
          </a:p>
          <a:p>
            <a:pPr lvl="0"/>
            <a:r>
              <a:rPr lang="en-US" dirty="0"/>
              <a:t>Raglan </a:t>
            </a:r>
            <a:r>
              <a:rPr lang="en-US" dirty="0" smtClean="0"/>
              <a:t>sleeve </a:t>
            </a:r>
            <a:r>
              <a:rPr lang="en-US" dirty="0"/>
              <a:t>has a front and back diagonal seam that extends from the neckline to the armhole.</a:t>
            </a:r>
          </a:p>
          <a:p>
            <a:pPr lvl="0"/>
            <a:r>
              <a:rPr lang="en-US" dirty="0"/>
              <a:t>Kimono </a:t>
            </a:r>
            <a:r>
              <a:rPr lang="en-US" dirty="0" smtClean="0"/>
              <a:t>sleeve </a:t>
            </a:r>
            <a:r>
              <a:rPr lang="en-US" dirty="0"/>
              <a:t>is cut in one piece with the front and the back of the garment.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97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685800"/>
            <a:ext cx="6648450" cy="4986338"/>
          </a:xfrm>
        </p:spPr>
      </p:pic>
    </p:spTree>
    <p:extLst>
      <p:ext uri="{BB962C8B-B14F-4D97-AF65-F5344CB8AC3E}">
        <p14:creationId xmlns:p14="http://schemas.microsoft.com/office/powerpoint/2010/main" val="305799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Shirt Styles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term shirt </a:t>
            </a:r>
            <a:r>
              <a:rPr lang="en-US" dirty="0" smtClean="0"/>
              <a:t>was historically used </a:t>
            </a:r>
            <a:r>
              <a:rPr lang="en-US" dirty="0"/>
              <a:t>to describe a piece of clothing that </a:t>
            </a:r>
            <a:r>
              <a:rPr lang="en-US" dirty="0" smtClean="0"/>
              <a:t>was </a:t>
            </a:r>
            <a:r>
              <a:rPr lang="en-US" dirty="0"/>
              <a:t>more tailored than a blouse</a:t>
            </a:r>
            <a:r>
              <a:rPr lang="en-US" dirty="0" smtClean="0"/>
              <a:t>. It had a collar, sleeves with cuffs, and  front opening with buttons.</a:t>
            </a:r>
          </a:p>
          <a:p>
            <a:r>
              <a:rPr lang="en-US" dirty="0" smtClean="0"/>
              <a:t>A blouse may or may not include a collar, sleeves, pleats, strings, or buttons.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5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Skirt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lvl="0"/>
            <a:r>
              <a:rPr lang="en-US" dirty="0"/>
              <a:t>Today a skirt is described as a separate piece of clothing that can be worn with any style of top.  </a:t>
            </a:r>
          </a:p>
          <a:p>
            <a:pPr lvl="0"/>
            <a:r>
              <a:rPr lang="en-US" dirty="0"/>
              <a:t>However, from medieval times until the 18</a:t>
            </a:r>
            <a:r>
              <a:rPr lang="en-US" baseline="30000" dirty="0"/>
              <a:t>th</a:t>
            </a:r>
            <a:r>
              <a:rPr lang="en-US" dirty="0"/>
              <a:t> century, dresses were usually made with separate skirts and bodices.  In the 1870’s, women began to wear tailored suits with separate skirts and jackets.</a:t>
            </a:r>
          </a:p>
          <a:p>
            <a:pPr lvl="0"/>
            <a:r>
              <a:rPr lang="en-US" dirty="0"/>
              <a:t>Skirts can be straight, flared or full.  Darts, gathers, pleats, or seams shape them.  </a:t>
            </a:r>
            <a:endParaRPr lang="en-US" dirty="0" smtClean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0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Skirt Styles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15999"/>
            <a:ext cx="8534400" cy="5689601"/>
          </a:xfrm>
        </p:spPr>
      </p:pic>
    </p:spTree>
    <p:extLst>
      <p:ext uri="{BB962C8B-B14F-4D97-AF65-F5344CB8AC3E}">
        <p14:creationId xmlns:p14="http://schemas.microsoft.com/office/powerpoint/2010/main" val="99724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 ancient times, Persian and Anglo-Saxon men wore pants. </a:t>
            </a:r>
          </a:p>
          <a:p>
            <a:pPr lvl="0"/>
            <a:r>
              <a:rPr lang="en-US" dirty="0"/>
              <a:t> However, the pant was not used until the late </a:t>
            </a:r>
            <a:r>
              <a:rPr lang="en-US" dirty="0" smtClean="0"/>
              <a:t>1800s</a:t>
            </a:r>
            <a:r>
              <a:rPr lang="en-US" dirty="0"/>
              <a:t>.  At that time, it meant outer garments worn by men and boys.  Today both men and women wear pants.</a:t>
            </a:r>
          </a:p>
          <a:p>
            <a:r>
              <a:rPr lang="en-US" dirty="0"/>
              <a:t>Pant styles vary in width as well as length. </a:t>
            </a:r>
            <a:endParaRPr lang="en-US" dirty="0" smtClean="0"/>
          </a:p>
          <a:p>
            <a:pPr lvl="1"/>
            <a:r>
              <a:rPr lang="en-US" dirty="0"/>
              <a:t>Flared (bellbottoms)</a:t>
            </a:r>
          </a:p>
          <a:p>
            <a:pPr lvl="1"/>
            <a:r>
              <a:rPr lang="en-US" dirty="0"/>
              <a:t>Straight</a:t>
            </a:r>
          </a:p>
          <a:p>
            <a:pPr lvl="1"/>
            <a:r>
              <a:rPr lang="en-US" dirty="0"/>
              <a:t>Tapered</a:t>
            </a:r>
          </a:p>
          <a:p>
            <a:pPr lvl="1"/>
            <a:r>
              <a:rPr lang="en-US" dirty="0"/>
              <a:t>Bermuda</a:t>
            </a:r>
          </a:p>
          <a:p>
            <a:pPr lvl="1"/>
            <a:r>
              <a:rPr lang="en-US" dirty="0"/>
              <a:t>Culottes</a:t>
            </a:r>
          </a:p>
          <a:p>
            <a:pPr lvl="1"/>
            <a:r>
              <a:rPr lang="en-US" dirty="0"/>
              <a:t>Leggings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58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09600"/>
            <a:ext cx="6072982" cy="607298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68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Dress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Dresses have been the main item of female apparel in the Western Hemisphere for centuries.</a:t>
            </a:r>
          </a:p>
          <a:p>
            <a:pPr lvl="0"/>
            <a:r>
              <a:rPr lang="en-US" dirty="0"/>
              <a:t>Dresses were called a robe or a gown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5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Jacket and Coat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word coat comes from the English word cloak, which was a large piece of fabric.  It was wrapped around the body over outer clothing to keep the wearer warm.  </a:t>
            </a:r>
          </a:p>
          <a:p>
            <a:pPr lvl="0"/>
            <a:r>
              <a:rPr lang="en-US" dirty="0"/>
              <a:t>The term jacket comes from the French word </a:t>
            </a:r>
            <a:r>
              <a:rPr lang="en-US" dirty="0" err="1"/>
              <a:t>jaquette</a:t>
            </a:r>
            <a:r>
              <a:rPr lang="en-US" dirty="0"/>
              <a:t>, which means little coat.  </a:t>
            </a:r>
            <a:endParaRPr lang="en-US" dirty="0" smtClean="0"/>
          </a:p>
          <a:p>
            <a:pPr lvl="0"/>
            <a:r>
              <a:rPr lang="en-US" dirty="0" smtClean="0"/>
              <a:t>Today </a:t>
            </a:r>
            <a:r>
              <a:rPr lang="en-US" dirty="0"/>
              <a:t>jacket usually means an outer layer of clothing that is hip-length or slightly longer or shorter.  </a:t>
            </a:r>
            <a:endParaRPr lang="en-US" dirty="0" smtClean="0"/>
          </a:p>
          <a:p>
            <a:pPr lvl="0"/>
            <a:r>
              <a:rPr lang="en-US" dirty="0" smtClean="0"/>
              <a:t>A </a:t>
            </a:r>
            <a:r>
              <a:rPr lang="en-US" dirty="0"/>
              <a:t>jacket can be worn as an outer layer or under a coat.</a:t>
            </a:r>
          </a:p>
          <a:p>
            <a:r>
              <a:rPr lang="en-US" dirty="0" smtClean="0"/>
              <a:t>Jackets </a:t>
            </a:r>
            <a:r>
              <a:rPr lang="en-US" dirty="0"/>
              <a:t>and coats can be single breasted or double breasted.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2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Jacket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Blazer:  solid-colored jacket that can be single or double breasted. </a:t>
            </a:r>
          </a:p>
          <a:p>
            <a:pPr lvl="0"/>
            <a:r>
              <a:rPr lang="en-US" dirty="0"/>
              <a:t>Cardigan:  a collarless jacket or sweater that buttons down the front.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797300"/>
            <a:ext cx="2590800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623" y="3733800"/>
            <a:ext cx="2654300" cy="265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73" y="3797300"/>
            <a:ext cx="2030627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733800"/>
            <a:ext cx="26543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1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Women’s Jackets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4762500" cy="26003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5" y="175260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6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67200" cy="2544762"/>
          </a:xfrm>
        </p:spPr>
        <p:txBody>
          <a:bodyPr/>
          <a:lstStyle/>
          <a:p>
            <a:r>
              <a:rPr lang="en-US" dirty="0" smtClean="0"/>
              <a:t>Classic Men’s Jackets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0999"/>
            <a:ext cx="2828720" cy="6336939"/>
          </a:xfrm>
        </p:spPr>
      </p:pic>
    </p:spTree>
    <p:extLst>
      <p:ext uri="{BB962C8B-B14F-4D97-AF65-F5344CB8AC3E}">
        <p14:creationId xmlns:p14="http://schemas.microsoft.com/office/powerpoint/2010/main" val="95248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Dress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The three classic dress styles:</a:t>
            </a:r>
          </a:p>
          <a:p>
            <a:pPr lvl="0"/>
            <a:r>
              <a:rPr lang="en-US" dirty="0" smtClean="0"/>
              <a:t>Sheath: a close-fitting dress that is shaped by darts</a:t>
            </a:r>
          </a:p>
          <a:p>
            <a:pPr lvl="0"/>
            <a:r>
              <a:rPr lang="en-US" dirty="0" smtClean="0"/>
              <a:t>Shift:  a loose fitting dress</a:t>
            </a:r>
          </a:p>
          <a:p>
            <a:pPr lvl="0"/>
            <a:r>
              <a:rPr lang="en-US" dirty="0" smtClean="0"/>
              <a:t>Princess:  a close-fitting, flared dress that is shaped by </a:t>
            </a:r>
            <a:r>
              <a:rPr lang="en-US" dirty="0" smtClean="0"/>
              <a:t>seams (pieces of fabric sewn together)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93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2286000" cy="1143000"/>
          </a:xfrm>
        </p:spPr>
        <p:txBody>
          <a:bodyPr/>
          <a:lstStyle/>
          <a:p>
            <a:r>
              <a:rPr lang="en-US" dirty="0" smtClean="0"/>
              <a:t>Sheath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905000"/>
            <a:ext cx="3157538" cy="381243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0" y="304800"/>
            <a:ext cx="228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Shift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507" y="1935162"/>
            <a:ext cx="2988124" cy="381243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172200" y="348403"/>
            <a:ext cx="228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Princess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306213"/>
            <a:ext cx="3157538" cy="315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8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Neckline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neckline refers to the area around the neck and shoulders.  Before the 20</a:t>
            </a:r>
            <a:r>
              <a:rPr lang="en-US" baseline="30000" dirty="0"/>
              <a:t>th</a:t>
            </a:r>
            <a:r>
              <a:rPr lang="en-US" dirty="0"/>
              <a:t> century, garments from the same period all had similar necklines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r>
              <a:rPr lang="en-US" dirty="0"/>
              <a:t>Today fashion features many different types of necklines in a season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3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</a:t>
            </a:r>
            <a:r>
              <a:rPr lang="en-US" dirty="0" smtClean="0"/>
              <a:t>Neckline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03486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Jewel:  round neckline that makes a good background for jewelry and </a:t>
            </a:r>
            <a:r>
              <a:rPr lang="en-US" dirty="0" smtClean="0"/>
              <a:t>necklaces.</a:t>
            </a:r>
          </a:p>
          <a:p>
            <a:r>
              <a:rPr lang="en-US" dirty="0"/>
              <a:t>Crew</a:t>
            </a:r>
            <a:r>
              <a:rPr lang="en-US"/>
              <a:t>:  </a:t>
            </a:r>
            <a:r>
              <a:rPr lang="en-US" smtClean="0"/>
              <a:t>a </a:t>
            </a:r>
            <a:r>
              <a:rPr lang="en-US" dirty="0"/>
              <a:t>high, round neckline finished with a knit band.</a:t>
            </a:r>
          </a:p>
          <a:p>
            <a:pPr lv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440364"/>
            <a:ext cx="2394204" cy="2733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482662"/>
            <a:ext cx="2019080" cy="269081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5146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02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Neckline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Cowl:  Usually part of shirt of dress that is cut on the bias to make the neckline drape better.  Cowl means softly draped.  Originally it was a hooded garment worn by monks.</a:t>
            </a:r>
          </a:p>
          <a:p>
            <a:pPr lvl="0"/>
            <a:r>
              <a:rPr lang="en-US" dirty="0" smtClean="0"/>
              <a:t>Bateau:  French word for boat</a:t>
            </a:r>
            <a:r>
              <a:rPr lang="en-US" dirty="0" smtClean="0"/>
              <a:t>. </a:t>
            </a:r>
            <a:r>
              <a:rPr lang="en-US" dirty="0" smtClean="0"/>
              <a:t>A bateau neckline is a straight opening across the neck of a garment.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038600"/>
            <a:ext cx="1820245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038600"/>
            <a:ext cx="22098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9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33" y="3886200"/>
            <a:ext cx="2135667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Neckline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Sweetheart:  is moderately low and heart-shaped in the front</a:t>
            </a:r>
          </a:p>
          <a:p>
            <a:pPr lvl="0"/>
            <a:r>
              <a:rPr lang="en-US" dirty="0" smtClean="0"/>
              <a:t>Halter:  consists of a sleeveless front held in place at the neckline with a drawstring or band.  The shoulders and back are bare.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67200"/>
            <a:ext cx="2356089" cy="3614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243588"/>
            <a:ext cx="2195740" cy="322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8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Collar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 collar is a separate piece of fabric that is attached to the neckline of a garment.  </a:t>
            </a:r>
          </a:p>
          <a:p>
            <a:pPr lvl="0"/>
            <a:r>
              <a:rPr lang="en-US" dirty="0"/>
              <a:t>It can be small or large, stand-up or fold-over, soft or stiff.  Most collars are permanently attached.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60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352</TotalTime>
  <Words>703</Words>
  <Application>Microsoft Office PowerPoint</Application>
  <PresentationFormat>On-screen Show (4:3)</PresentationFormat>
  <Paragraphs>65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Adjacency</vt:lpstr>
      <vt:lpstr>Garment Styles and Parts</vt:lpstr>
      <vt:lpstr>Dress Styles</vt:lpstr>
      <vt:lpstr>Classic Dress Styles</vt:lpstr>
      <vt:lpstr>Sheath</vt:lpstr>
      <vt:lpstr>Neckline Styles</vt:lpstr>
      <vt:lpstr>Classic Neckline Styles</vt:lpstr>
      <vt:lpstr>Classic Neckline Styles</vt:lpstr>
      <vt:lpstr>Classic Neckline Styles</vt:lpstr>
      <vt:lpstr>Collar Styles</vt:lpstr>
      <vt:lpstr>PowerPoint Presentation</vt:lpstr>
      <vt:lpstr>PowerPoint Presentation</vt:lpstr>
      <vt:lpstr>Sleeve Styles</vt:lpstr>
      <vt:lpstr>Sleeve Styles</vt:lpstr>
      <vt:lpstr>PowerPoint Presentation</vt:lpstr>
      <vt:lpstr>Shirt Styles</vt:lpstr>
      <vt:lpstr>Skirt Styles</vt:lpstr>
      <vt:lpstr>Skirt Styles</vt:lpstr>
      <vt:lpstr>Pants</vt:lpstr>
      <vt:lpstr>Pants</vt:lpstr>
      <vt:lpstr>Jacket and Coat Styles</vt:lpstr>
      <vt:lpstr>Classic Jacket Styles</vt:lpstr>
      <vt:lpstr>Classic Women’s Jackets</vt:lpstr>
      <vt:lpstr>Classic Men’s Jackets</vt:lpstr>
    </vt:vector>
  </TitlesOfParts>
  <Company>Issaquah School District 411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Garment Styles and Parts</dc:title>
  <dc:creator>Ellen Jarvinen</dc:creator>
  <cp:lastModifiedBy>Ellen Jarvinen</cp:lastModifiedBy>
  <cp:revision>28</cp:revision>
  <dcterms:created xsi:type="dcterms:W3CDTF">2017-01-26T18:09:31Z</dcterms:created>
  <dcterms:modified xsi:type="dcterms:W3CDTF">2017-09-19T20:40:40Z</dcterms:modified>
</cp:coreProperties>
</file>