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2.xml" ContentType="application/inkml+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71" r:id="rId3"/>
    <p:sldId id="259" r:id="rId4"/>
    <p:sldId id="260" r:id="rId5"/>
    <p:sldId id="286" r:id="rId6"/>
    <p:sldId id="287" r:id="rId7"/>
    <p:sldId id="288" r:id="rId8"/>
    <p:sldId id="275" r:id="rId9"/>
    <p:sldId id="289" r:id="rId10"/>
    <p:sldId id="272" r:id="rId11"/>
    <p:sldId id="284" r:id="rId12"/>
    <p:sldId id="283" r:id="rId13"/>
    <p:sldId id="268" r:id="rId14"/>
    <p:sldId id="276" r:id="rId15"/>
    <p:sldId id="279" r:id="rId16"/>
    <p:sldId id="277" r:id="rId17"/>
    <p:sldId id="269" r:id="rId18"/>
    <p:sldId id="281" r:id="rId19"/>
    <p:sldId id="282" r:id="rId20"/>
    <p:sldId id="290" r:id="rId21"/>
    <p:sldId id="291" r:id="rId22"/>
    <p:sldId id="292" r:id="rId23"/>
    <p:sldId id="293" r:id="rId24"/>
    <p:sldId id="294" r:id="rId25"/>
    <p:sldId id="295" r:id="rId26"/>
    <p:sldId id="28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83646" autoAdjust="0"/>
  </p:normalViewPr>
  <p:slideViewPr>
    <p:cSldViewPr snapToGrid="0">
      <p:cViewPr varScale="1">
        <p:scale>
          <a:sx n="76" d="100"/>
          <a:sy n="76" d="100"/>
        </p:scale>
        <p:origin x="1110" y="90"/>
      </p:cViewPr>
      <p:guideLst>
        <p:guide orient="horz" pos="2160"/>
        <p:guide pos="3840"/>
      </p:guideLst>
    </p:cSldViewPr>
  </p:slideViewPr>
  <p:outlineViewPr>
    <p:cViewPr>
      <p:scale>
        <a:sx n="33" d="100"/>
        <a:sy n="33" d="100"/>
      </p:scale>
      <p:origin x="0" y="-15702"/>
    </p:cViewPr>
  </p:outlineViewPr>
  <p:notesTextViewPr>
    <p:cViewPr>
      <p:scale>
        <a:sx n="50" d="100"/>
        <a:sy n="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cm"/>
          <inkml:channel name="T" type="integer" max="2.14748E9" units="dev"/>
        </inkml:traceFormat>
        <inkml:channelProperties>
          <inkml:channelProperty channel="X" name="resolution" value="1465.95374" units="1/cm"/>
          <inkml:channelProperty channel="Y" name="resolution" value="2345.52612" units="1/cm"/>
          <inkml:channelProperty channel="F" name="resolution" value="5.68611" units="1/cm"/>
          <inkml:channelProperty channel="T" name="resolution" value="1" units="1/dev"/>
        </inkml:channelProperties>
      </inkml:inkSource>
      <inkml:timestamp xml:id="ts0" timeString="2017-12-11T21:15:14.285"/>
    </inkml:context>
    <inkml:brush xml:id="br0">
      <inkml:brushProperty name="width" value="0.05292" units="cm"/>
      <inkml:brushProperty name="height" value="0.05292" units="cm"/>
      <inkml:brushProperty name="color" value="#FF0000"/>
    </inkml:brush>
  </inkml:definitions>
  <inkml:trace contextRef="#ctx0" brushRef="#br0">21260 13018 237 0,'0'0'4'0,"0"0"7"16,0 0 13-16,0 0 85 0,0 0-70 15,0 0-2-15,-13 49 29 16,13-45-1-16,0 1-6 15,0-1-6 1,0-1-5-16,0-1-3 0,0-1-13 16,0-1-7-16,0 0 3 15,0 0 4-15,0 0 0 16,0 0-1-16,0 0 1 15,0 0-7-15,-1 0-3 16,1 0-2-16,0 0-3 16,0 0-2-16,0 0-2 15,0 0 2-15,0 0 0 16,-2 0 3-16,0 0 2 15,0 2 5-15,-2 2-6 16,0 2-4-16,0 0-1 16,0 2-2-16,-1 1 0 15,0 1-1-15,1 2-1 0,-1 0 0 16,-1 2 0-16,1 2-2 15,1 2 0-15,0-1-2 16,0 2 0-16,-2 0 2 16,0 1 0-16,-1-1-1 15,1 0 0-15,-1-2 0 16,1 3 0-16,-1-1 0 15,1 0-2-15,0 1 3 16,0 0 0-16,-3 1 1 16,2 2 2-16,-1-3-2 15,0 3 0-15,-1-2 0 16,0-1-3-16,1 0 1 15,0-3-1-15,-1 0 1 16,1-1 1-16,0 0-1 0,0 1-4 16,-1 0 4-16,0 0-2 15,0 1 3-15,-1 1-2 16,1 0 1-16,1 0-2 15,-1-3 1-15,1 0 1 16,2-1-4-16,-2-2 2 16,1 2-3-16,-2-2-1 15,2 3 1-15,-2 2 0 16,0 1 0-16,0 1 0 15,1 1 0-15,1 1 0 16,-1-1-1-16,1 0 0 16,0-1-2-16,0 1 3 15,-3 0-1-15,0-1 0 0,-1-1 3 16,-2 4-2-1,-1-2 1-15,0 2-1 16,-2 1 0-16,1 1-2 16,1-1 2-16,-1 1-1 0,1 0 1 15,2-2 0-15,-1 0 0 16,3 0 0-16,1-2-1 15,0-1 1-15,1-2 1 16,0 0 1-16,-2 1-2 16,2-3 1-16,0 0-2 15,-1 1-1-15,0-2 4 16,0-2-2-16,2 0 0 15,0-3 0-15,0 2 0 16,3-4 1-16,1-1 0 16,0-2 0-16,1-1 0 15,-1 0 0-15,1 0-2 16,-2 1-1-16,1 0 2 0,-2 1-1 15,1 0-1-15,0-1 1 16,0 1-2-16,1 0 3 16,1-2-3-16,0 1 2 15,2-3-1-15,0 0 0 16,0-1 0-16,0-1-1 15,0 0 3-15,0 0-4 16,0-7-3-16,8-11-14 16,3-8-32-16,1-7-73 15,-1-8-189-15,6-6-425 16</inkml:trace>
  <inkml:trace contextRef="#ctx0" brushRef="#br0" timeOffset="1138.8365">21414 13343 303 0,'0'0'-8'0,"0"0"65"15,0 0 130-15,0 0-101 16,0 0-16-16,0 0-21 15,0 15 25-15,0-11-15 0,0 1 12 16,0 0 1-16,0 0-13 16,0 3-12-16,0-2-12 15,0 3-8-15,-2 2 0 16,-1 2 0-16,-1 3 0 15,-1 2-2-15,0 3 0 16,-3 2-2-16,1 2-2 16,1 2 0-16,-1 0-4 15,1 3 0-15,-1-1-1 16,0 3-3-16,0 0-2 15,1-1 0-15,-2 0 0 16,0 1-5-16,0 0-2 16,0 0-1-16,-3 1-2 0,1 1 3 15,-1-1-2-15,0-3 4 16,2-1 2-16,0-2-1 15,1-2-2 1,2 0-1-16,-2-1-2 0,2-1 1 16,-2 1 2-16,-1 1-2 15,1-1-1-15,1-1 2 16,-2 2-2-16,3-4 3 15,0 0-2-15,0 0 0 16,2-1-2-16,-1 0 2 16,1 2-1-16,-1 0 0 15,2 0-2-15,-3 1 1 16,1 1 0-16,-1-2 4 0,-2-1-1 15,1 1-1 1,0-3 2-16,0 1-2 16,-1-2 1-16,0 1-1 15,1 1 0-15,0 0-2 0,-1 0 1 16,1 2-1-16,0-1 1 15,0 0 0-15,2-2-1 16,-2-2 0-16,2-3 2 16,2-3 2-16,0-2-1 15,1-4-2-15,0-1 0 16,1-1 1-16,0-1-2 15,0 0 0-15,0-1 0 16,1-1 0-16,0 0-1 16,0 0 0-16,0 0-1 15,0 0 1-15,0 0-1 16,0-13-3-16,11-9-9 15,2-10-38-15,3-9-80 0,4-10-214 16,7-8-343-16</inkml:trace>
  <inkml:trace contextRef="#ctx0" brushRef="#br0" timeOffset="1996.864">21691 13850 40 0,'0'0'170'0,"0"0"-142"15,0 0-30-15,0 0-9 16,0 0-5-16,0 0 11 16,1-5 8-16,1 3 10 15,-2 2 19-15,0 0-20 16,0 0 2-16,0 0-2 0,0 0 6 15,0 0 99 1,0 0 48-16,0 0-78 16,-1 2-2-16,-3 0-1 15,0 2-9-15,0 2-17 0,-2 2 6 16,-1 0 2-16,-1 5-6 15,0 2-5-15,0 1-8 16,1 1-1-16,-1 0-3 16,0 3-17-16,2 0 2 15,-1 4-5-15,0 1-9 16,0 1-1-16,0 3-4 15,-1 2 0-15,-1 2 3 16,0 1-3-16,-2 3-2 16,-1 0-1-16,-1 3 0 15,-2-2 0-15,1 1 2 16,0-1-5-16,-1-2 5 15,1-1-1-15,0-3-1 16,1-3-4-16,1-1 1 0,1-1-1 16,2-3 1-16,-1-3-1 15,3-3 0-15,1-2 0 16,1-5-1-16,2-2 2 15,1-2-2-15,1-4-1 16,0 2 3-16,-1 1-2 16,-1 0-2-16,0 4 1 15,0 2 2-15,-1 0-3 16,0 3 4-16,1-1-3 15,-1-4 0-15,3-2 1 16,0-5-2-16,1-2 1 16,0-1-1-16,0 0-1 15,0-8-1-15,1-6 3 0,7-5-9 16,4-3-28-16,5-6-45 15,1-7-74 1,4-4-155-16,5-5-310 16</inkml:trace>
  <inkml:trace contextRef="#ctx0" brushRef="#br0" timeOffset="2667.6855">21919 14269 289 0,'0'0'14'16,"0"0"-3"-16,0 0 288 15,0 0-210-15,0 0-17 16,0 0-5-16,0 12 8 0,0-10-21 16,0 0 6-16,0 2 23 15,-3 2-12-15,0 2-14 16,-1 1-6-16,0 3-7 15,1 1-8-15,0 3-6 16,0 0-4-16,0 4-5 16,-1 2-4-16,0 1 2 15,-2 4-2-15,0 0 3 16,-1 2-1-16,-1-1-3 15,0 3-2-15,-1-2-1 16,1 1-3-16,-2 0-5 16,2-1-2-16,1-2 0 15,0-3-1-15,2-3 0 0,1-3-1 16,0-6-1-16,2-4 0 15,1-4 0 1,1-4-2-16,-1 0-4 16,0-11-9-16,1-10-53 0,-2-10-64 15,-2-9-130-15,1-10-333 16</inkml:trace>
  <inkml:trace contextRef="#ctx0" brushRef="#br0" timeOffset="4508.5445">21146 12811 22 0,'0'0'270'15,"0"0"-262"-15,0 0 4 16,0 0 175-16,0 0-71 16,0 0-29-16,-13 20-2 15,10-15-14-15,0 0-8 16,-2 3-4-16,1 3-1 15,-4 4 5-15,-1 2-13 16,-3 5-16-16,-1 5 3 16,-3 1-5-16,-1 4-13 15,1 0-6-15,-1 3-1 16,0-2 5-16,0 3-4 15,1-1-6-15,-1 0 4 0,0 1 0 16,0 0-1-16,0 1-2 16,0-1-1-16,0-1-1 15,2-1 1-15,-1-2 1 16,0-3 4-16,0 0-2 15,0-3-1-15,1-1 1 16,-1-1 2-16,-1 1-4 16,2-2-2-16,0 0-1 15,2-1 1-15,-1 0-5 16,3 1 4-16,0 0-3 15,1-3-1-15,0 0 3 16,0 0-3-16,-1 0-2 16,0 0 2-16,0-1-1 0,-1 1 0 15,0 1 0-15,0-2 7 16,0 1-4-16,2-3 1 15,-1 0 0 1,4-2-2-16,0-1-1 0,1 0 2 16,-1-1-2-16,0 0 2 15,0 1-2-15,-1 3 0 16,-3 1 0-16,1-1 1 15,-1 2-2-15,-2 1 3 16,2-1 3-16,-2 1-5 16,2-1 4-16,1-2-6 15,-1-1 3-15,2-1-1 16,1 0 1-16,0-2 1 0,1 0-2 15,1-2 4 1,1 2-2-16,-1-2 2 16,1 0-4-16,-2 0 1 15,1-1 0-15,-1 1-2 0,2 0 2 16,-1-1-1-16,-1 1 1 15,1 1-3-15,1-1 2 16,0 0 3-16,0-1-5 16,1 1 4-16,-1-2-2 15,2 0 0-15,-2-2 1 16,2 1 0-16,-3 1-1 15,2 0 2-15,-2-1-3 16,-1 1 1-16,1 1 0 16,1 0-1-16,-2-1 0 15,1 1 2-15,-1-3-2 16,2 2 2-16,1-1-2 15,-1 0 1-15,0 2 1 16,0 0 0-16,-2 0-2 0,1 2-1 16,0-2 4-16,1-1-3 15,-1 0 2-15,1-4-3 16,2 1 2-16,1-3 0 15,0-1 0-15,2 1 3 16,-2 1-2-16,2-2 0 16,-2 3-1-16,1 1 0 15,-2-1-1-15,0 1 1 16,1 1 0-16,0-2-1 15,0-2 0-15,0 1 1 16,0-2-1-16,0 0 2 16,2 0-2-16,-1-2-1 15,0 2 2-15,1 0-1 0,-2 1 1 16,1 0-1-16,0-1 0 15,-1 2 1 1,0-1 0-16,1 1-1 16,-2 1 1-16,0 1-1 0,0-1-1 15,0 4 1-15,-1-2 2 16,0 3-3-16,1-3 4 15,0 0-3-15,1-3-1 16,1 0 1-16,1-2 1 16,0-1-1-16,0-1-1 15,0 0 0-15,0 0 1 16,0 0 0-16,0 0-1 15,0 0 0-15,0 0-6 16,0 0-14-16,0-3-48 16,0-6-96-16,0-4-303 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cm"/>
          <inkml:channel name="T" type="integer" max="2.14748E9" units="dev"/>
        </inkml:traceFormat>
        <inkml:channelProperties>
          <inkml:channelProperty channel="X" name="resolution" value="1465.95374" units="1/cm"/>
          <inkml:channelProperty channel="Y" name="resolution" value="2345.52612" units="1/cm"/>
          <inkml:channelProperty channel="F" name="resolution" value="5.68611" units="1/cm"/>
          <inkml:channelProperty channel="T" name="resolution" value="1" units="1/dev"/>
        </inkml:channelProperties>
      </inkml:inkSource>
      <inkml:timestamp xml:id="ts0" timeString="2017-12-11T21:20:47.480"/>
    </inkml:context>
    <inkml:brush xml:id="br0">
      <inkml:brushProperty name="width" value="0.05292" units="cm"/>
      <inkml:brushProperty name="height" value="0.05292" units="cm"/>
      <inkml:brushProperty name="color" value="#FF0000"/>
    </inkml:brush>
  </inkml:definitions>
  <inkml:trace contextRef="#ctx0" brushRef="#br0">25951 12282 385 0,'0'0'481'0,"0"0"-375"16,0 0 1-16,0 0-43 15,0 0 8-15,-13 0-7 16,14 0-26-16,12 0-8 15,3 0 3-15,4 0 14 16,5 0-3-16,4 0-6 16,6 6-8-16,11 1 0 15,14 1-3-15,13 0-4 16,13-1 3-16,17-2 5 0,12-1-15 15,7-1 1-15,1-3-7 16,1 0-10-16,-8 0 1 16,-11 0-1-16,-14-7 1 15,-15 2-2-15,-15-1 3 16,-13 1-2-16,-12 2 0 15,-9 2 2-15,-8-1-3 16,-4 2 3-16,-7 0-2 16,-3 0 1-16,-2 0 0 15,-2 0-1-15,-1 0 0 16,0 0 0-16,0 0 1 15,0 0-4-15,0 0 2 16,1 0-4-16,0-3-20 0,-1-3-30 16,1-5-38-1,-1-3-67-15,-3-2-192 16</inkml:trace>
  <inkml:trace contextRef="#ctx0" brushRef="#br0" timeOffset="1684.8324">4524 13527 250 0,'0'0'79'0,"0"0"-53"16,0 0 237-16,0 0-181 16,0 0-22-1,0 0 10-15,-31 1 7 16,28-1-13-16,-1 0 11 0,1 0 0 15,-3-1-4-15,2 0-7 16,1 0 3-16,-1 0-7 16,2 0-17-16,0 1-4 15,2 0-3-15,0 0-11 16,0 0-10-16,3 0-8 15,11 0-2-15,4 0 21 16,6 0 0-16,4 0-12 16,2 3 0-16,4 2 1 15,2 1 5-15,4 0-6 16,3-1 3-16,2 1-2 15,3-1-4-15,1 2 1 16,1-2-7-16,-2 0 1 0,1 0 1 16,-5 0 2-16,-3 0-2 15,-4 0-4-15,-3 0 2 16,-5-1-1-16,-4 2 0 15,-2-3-1-15,-4 1 0 16,-1 0-2-16,-2-1 1 16,-1 0-3-16,0-1 2 15,1 2 1-15,-2-2-2 16,3 1 0-16,0-1 3 15,-1 0-3-15,-1-1 2 16,-1 1-2-16,-1-1 1 16,-1 0 0-16,-1 0 0 15,-1-1-2-15,1 0 2 0,-3 0 0 16,-1 0-1-16,-2 0 0 15,1 0 0-15,-4 0 1 16,-1 0 0-16,-1 0 0 16,0 0-1-16,0 0-2 15,0 0 5-15,0 0 2 16,0 0-2-16,0 0-1 15,0 0 0-15,0 0-2 16,0 0 2-16,0 0-3 16,0 0 2-16,-2 0-1 15,-2 0-1-15,-1 0 2 16,-2 0 0-16,-2 0-2 15,-2 0-2-15,-3 0-32 0,-7 8-112 16,-1 4-226-16</inkml:trace>
  <inkml:trace contextRef="#ctx0" brushRef="#br0" timeOffset="13962.2685">21073 12877 112 0,'0'0'137'0,"-65"-73"-107"0,38 34-26 16,6-1-2-16,3 0-16 15,4 1-90-15</inkml:trace>
  <inkml:trace contextRef="#ctx0" brushRef="#br0" timeOffset="14835.8853">20858 12381 319 0,'0'0'25'0,"0"0"-23"16,0 0-1-16,0 0 0 15,0 0 9-15,0 0-9 16,-29-55 0-16,27 55 10 16,-1 0 104-16,0 0 23 15,-1-2-77-15,0 0-20 0,-2-1 6 16,-1 0 10-16,0 1 17 15,-2-1-18-15,0 0-20 16,0 2 1-16,1-2 7 16,1 2 6-16,3-1 10 15,1 2-1-15,3 0 5 16,0 0-14-16,3 0-14 15,20 0 4-15,18 6-2 16,19-2 6-16,22-4-4 16,24 0 9-16,21 0-1 15,18 0-11-15,7-10-9 16,8 3-3-16,4 0 2 15,5-1-24-15,-1 1 8 0,2 0-1 16,3 0 1-16,3 0 0 16,-2 0-4-1,-14 3 4-15,-10 1-2 16,-14 1 9-16,-14 2-21 0,-19 0 2 15,-15 0-3-15,-8 0 2 16,-11 0 3-16,-8 1 0 16,-8 3 1-16,-9 1-1 15,-6-1 1-15,-6 0 0 16,-7 0 4-16,-2-1 4 15,-2 1-5-15,-2 0-1 16,1 0-1-16,1 1 1 16,1 1-5-16,3 1 5 0,2-1-5 15,3 2 2 1,2 0 3-16,3 1-5 15,3 0 4-15,5 1-2 16,0 0 0-16,3-1 2 0,-1 0-2 16,-1-1 0-16,-5-2 1 15,-4 2 1-15,-4-1-4 16,-5-1 3-16,-3 2-2 15,-2 2 0-15,-2-1 0 16,-1 2 2-16,0 0-3 16,-3 0 2-16,-3-1-2 15,-3-1 2-15,-3-2-6 16,-2-1 4-16,-4-1 1 15,0-1 1-15,0-1 0 16,0 1 1-16,0-2-1 16,0-1 0-16,0 1-1 15,0-1 1-15,0-1-1 0,-2 1 0 16,0-1-2-16,2 0 5 15,-1 1-4-15,0-1 1 16,0 0-3-16,-3 0-2 16,-1 0-18-1,-2 0-16-15,-1-8-27 0,-7-5-57 16,-7 1-94-16,-8 2-315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313C8F-FBFA-427B-A49A-45DE2B1EC222}" type="datetimeFigureOut">
              <a:rPr lang="en-US" smtClean="0"/>
              <a:t>12/11/2017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5E365E-23F2-4AD8-991B-F08AAB767BA8}" type="slidenum">
              <a:rPr lang="en-US" smtClean="0"/>
              <a:t>‹#›</a:t>
            </a:fld>
            <a:endParaRPr lang="en-US"/>
          </a:p>
        </p:txBody>
      </p:sp>
    </p:spTree>
    <p:extLst>
      <p:ext uri="{BB962C8B-B14F-4D97-AF65-F5344CB8AC3E}">
        <p14:creationId xmlns:p14="http://schemas.microsoft.com/office/powerpoint/2010/main" val="1763204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Flax textiles found dating back to 34,000 BCE indicates textile production occurred during pre-historic times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Today - Modern industrialization has radically altered this </a:t>
            </a:r>
            <a:r>
              <a:rPr lang="en-US" sz="2000" dirty="0"/>
              <a:t>field – both the method of production as well as the materials used</a:t>
            </a:r>
          </a:p>
          <a:p>
            <a:r>
              <a:rPr lang="en-US" sz="2000" dirty="0"/>
              <a:t>Engineers, chemists, electronic experts, and many other disciplines </a:t>
            </a:r>
            <a:r>
              <a:rPr lang="en-US" sz="3200" dirty="0"/>
              <a:t>are involved in developing next generation of textiles or finishes</a:t>
            </a:r>
          </a:p>
          <a:p>
            <a:endParaRPr lang="en-US" sz="1600" dirty="0"/>
          </a:p>
        </p:txBody>
      </p:sp>
      <p:sp>
        <p:nvSpPr>
          <p:cNvPr id="4" name="Slide Number Placeholder 3"/>
          <p:cNvSpPr>
            <a:spLocks noGrp="1"/>
          </p:cNvSpPr>
          <p:nvPr>
            <p:ph type="sldNum" sz="quarter" idx="10"/>
          </p:nvPr>
        </p:nvSpPr>
        <p:spPr/>
        <p:txBody>
          <a:bodyPr/>
          <a:lstStyle/>
          <a:p>
            <a:fld id="{DF5E365E-23F2-4AD8-991B-F08AAB767BA8}" type="slidenum">
              <a:rPr lang="en-US" smtClean="0"/>
              <a:t>2</a:t>
            </a:fld>
            <a:endParaRPr lang="en-US"/>
          </a:p>
        </p:txBody>
      </p:sp>
    </p:spTree>
    <p:extLst>
      <p:ext uri="{BB962C8B-B14F-4D97-AF65-F5344CB8AC3E}">
        <p14:creationId xmlns:p14="http://schemas.microsoft.com/office/powerpoint/2010/main" val="3806299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Filament yarn: </a:t>
            </a:r>
          </a:p>
          <a:p>
            <a:r>
              <a:rPr lang="en-US" dirty="0"/>
              <a:t>also called continuous filament yarn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be a single continuous filament – most manufactured fibers are multifilament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Main uses of monofilament yarn are hosiery, wiry millinery or hem braids</a:t>
            </a:r>
          </a:p>
          <a:p>
            <a:r>
              <a:rPr lang="en-US" dirty="0"/>
              <a:t>Produced by gathering filaments together to create a multifilament yarn</a:t>
            </a:r>
          </a:p>
          <a:p>
            <a:r>
              <a:rPr lang="en-US" dirty="0"/>
              <a:t>Multifilament yarn can be twisted or not</a:t>
            </a:r>
          </a:p>
          <a:p>
            <a:endParaRPr lang="en-US" dirty="0"/>
          </a:p>
          <a:p>
            <a:r>
              <a:rPr lang="en-US" dirty="0"/>
              <a:t>Spun Yarn</a:t>
            </a:r>
          </a:p>
          <a:p>
            <a:r>
              <a:rPr lang="en-US" dirty="0"/>
              <a:t>Mechanical spinning of staple fibers</a:t>
            </a:r>
          </a:p>
          <a:p>
            <a:r>
              <a:rPr lang="en-US" dirty="0"/>
              <a:t>Twisted and drawn out to form yarn</a:t>
            </a:r>
          </a:p>
          <a:p>
            <a:r>
              <a:rPr lang="en-US" dirty="0"/>
              <a:t>Probably many of you have seen a spinning wheel at country fairs, or maybe some of you are spinners</a:t>
            </a:r>
          </a:p>
        </p:txBody>
      </p:sp>
      <p:sp>
        <p:nvSpPr>
          <p:cNvPr id="4" name="Slide Number Placeholder 3"/>
          <p:cNvSpPr>
            <a:spLocks noGrp="1"/>
          </p:cNvSpPr>
          <p:nvPr>
            <p:ph type="sldNum" sz="quarter" idx="10"/>
          </p:nvPr>
        </p:nvSpPr>
        <p:spPr/>
        <p:txBody>
          <a:bodyPr/>
          <a:lstStyle/>
          <a:p>
            <a:fld id="{DF5E365E-23F2-4AD8-991B-F08AAB767BA8}" type="slidenum">
              <a:rPr lang="en-US" smtClean="0"/>
              <a:t>11</a:t>
            </a:fld>
            <a:endParaRPr lang="en-US"/>
          </a:p>
        </p:txBody>
      </p:sp>
    </p:spTree>
    <p:extLst>
      <p:ext uri="{BB962C8B-B14F-4D97-AF65-F5344CB8AC3E}">
        <p14:creationId xmlns:p14="http://schemas.microsoft.com/office/powerpoint/2010/main" val="2510476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thru about 4 minutes</a:t>
            </a:r>
          </a:p>
        </p:txBody>
      </p:sp>
      <p:sp>
        <p:nvSpPr>
          <p:cNvPr id="4" name="Slide Number Placeholder 3"/>
          <p:cNvSpPr>
            <a:spLocks noGrp="1"/>
          </p:cNvSpPr>
          <p:nvPr>
            <p:ph type="sldNum" sz="quarter" idx="10"/>
          </p:nvPr>
        </p:nvSpPr>
        <p:spPr/>
        <p:txBody>
          <a:bodyPr/>
          <a:lstStyle/>
          <a:p>
            <a:fld id="{DF5E365E-23F2-4AD8-991B-F08AAB767BA8}" type="slidenum">
              <a:rPr lang="en-US" smtClean="0"/>
              <a:t>12</a:t>
            </a:fld>
            <a:endParaRPr lang="en-US"/>
          </a:p>
        </p:txBody>
      </p:sp>
    </p:spTree>
    <p:extLst>
      <p:ext uri="{BB962C8B-B14F-4D97-AF65-F5344CB8AC3E}">
        <p14:creationId xmlns:p14="http://schemas.microsoft.com/office/powerpoint/2010/main" val="3183172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E365E-23F2-4AD8-991B-F08AAB767BA8}" type="slidenum">
              <a:rPr lang="en-US" smtClean="0"/>
              <a:t>13</a:t>
            </a:fld>
            <a:endParaRPr lang="en-US"/>
          </a:p>
        </p:txBody>
      </p:sp>
    </p:spTree>
    <p:extLst>
      <p:ext uri="{BB962C8B-B14F-4D97-AF65-F5344CB8AC3E}">
        <p14:creationId xmlns:p14="http://schemas.microsoft.com/office/powerpoint/2010/main" val="1367482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Woven: weaving is the process of interlacing yarns at right angles to each other on a loom or “weaving machine”. Warp threads are parallel to selvedge; weft (or filling threads) are perpendicular</a:t>
            </a:r>
          </a:p>
          <a:p>
            <a:r>
              <a:rPr lang="en-US" dirty="0"/>
              <a:t>Basic weaves</a:t>
            </a:r>
          </a:p>
          <a:p>
            <a:r>
              <a:rPr lang="en-US" dirty="0"/>
              <a:t>Plain weave is simplest and most commonly used – examples are chambray, broadcloth, percale, muslin, calico, challis</a:t>
            </a:r>
          </a:p>
          <a:p>
            <a:r>
              <a:rPr lang="en-US" dirty="0"/>
              <a:t>Twill weaves are seldom printed; fray very easily – denim, canvas, drill, duck, wool </a:t>
            </a:r>
          </a:p>
          <a:p>
            <a:r>
              <a:rPr lang="en-US" dirty="0"/>
              <a:t>Satin weaves are commonly special occasion fabrics</a:t>
            </a:r>
          </a:p>
          <a:p>
            <a:endParaRPr lang="en-US" dirty="0"/>
          </a:p>
        </p:txBody>
      </p:sp>
      <p:sp>
        <p:nvSpPr>
          <p:cNvPr id="4" name="Slide Number Placeholder 3"/>
          <p:cNvSpPr>
            <a:spLocks noGrp="1"/>
          </p:cNvSpPr>
          <p:nvPr>
            <p:ph type="sldNum" sz="quarter" idx="10"/>
          </p:nvPr>
        </p:nvSpPr>
        <p:spPr/>
        <p:txBody>
          <a:bodyPr/>
          <a:lstStyle/>
          <a:p>
            <a:fld id="{DF5E365E-23F2-4AD8-991B-F08AAB767BA8}" type="slidenum">
              <a:rPr lang="en-US" smtClean="0"/>
              <a:t>14</a:t>
            </a:fld>
            <a:endParaRPr lang="en-US"/>
          </a:p>
        </p:txBody>
      </p:sp>
    </p:spTree>
    <p:extLst>
      <p:ext uri="{BB962C8B-B14F-4D97-AF65-F5344CB8AC3E}">
        <p14:creationId xmlns:p14="http://schemas.microsoft.com/office/powerpoint/2010/main" val="897329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Dobby – small (usually) geometric design close together</a:t>
            </a:r>
          </a:p>
          <a:p>
            <a:r>
              <a:rPr lang="en-US" dirty="0"/>
              <a:t>Jacquard – incredibly complex designs because each weft yarn can be controlled separately for each pick (insertion of the weft)</a:t>
            </a:r>
          </a:p>
          <a:p>
            <a:r>
              <a:rPr lang="en-US" dirty="0"/>
              <a:t>Leno – also called lock, </a:t>
            </a:r>
            <a:r>
              <a:rPr lang="en-US" dirty="0" err="1"/>
              <a:t>doup</a:t>
            </a:r>
            <a:r>
              <a:rPr lang="en-US" dirty="0"/>
              <a:t>, or gauze weave and used to produce cheesecloth and bandages (gauze fabric is a plain weave)</a:t>
            </a:r>
          </a:p>
          <a:p>
            <a:r>
              <a:rPr lang="en-US" dirty="0"/>
              <a:t>Surface Figure weaves are created by adding extra yarns – common example of this construction method is dotted Swiss</a:t>
            </a:r>
          </a:p>
          <a:p>
            <a:r>
              <a:rPr lang="en-US" dirty="0"/>
              <a:t>Pile Weaves – creates a 3-dimensional effect by weaving an extra set of warp or weft yarns into the basic structure of the fabric – can be left uncut as loops (terry cloth)</a:t>
            </a:r>
          </a:p>
          <a:p>
            <a:r>
              <a:rPr lang="en-US" dirty="0"/>
              <a:t> or cut to give a plush effect (velvet)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F5E365E-23F2-4AD8-991B-F08AAB767BA8}" type="slidenum">
              <a:rPr lang="en-US" smtClean="0"/>
              <a:t>15</a:t>
            </a:fld>
            <a:endParaRPr lang="en-US"/>
          </a:p>
        </p:txBody>
      </p:sp>
    </p:spTree>
    <p:extLst>
      <p:ext uri="{BB962C8B-B14F-4D97-AF65-F5344CB8AC3E}">
        <p14:creationId xmlns:p14="http://schemas.microsoft.com/office/powerpoint/2010/main" val="3328985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Knits: originally hand-knitting, then knitting machines using needles to manipulate yarns into connected loops. Only 4 basic stitches: plain, rib, purl &amp; warp</a:t>
            </a:r>
          </a:p>
          <a:p>
            <a:r>
              <a:rPr lang="en-US" dirty="0"/>
              <a:t>Weft stitch variations include float or miss stitch, tuck, half-cardigan, full cardigan, and rack stitch</a:t>
            </a:r>
          </a:p>
          <a:p>
            <a:r>
              <a:rPr lang="en-US" dirty="0"/>
              <a:t>Milanese is more expensive/better quality tricot – hard to find</a:t>
            </a:r>
          </a:p>
        </p:txBody>
      </p:sp>
      <p:sp>
        <p:nvSpPr>
          <p:cNvPr id="4" name="Slide Number Placeholder 3"/>
          <p:cNvSpPr>
            <a:spLocks noGrp="1"/>
          </p:cNvSpPr>
          <p:nvPr>
            <p:ph type="sldNum" sz="quarter" idx="10"/>
          </p:nvPr>
        </p:nvSpPr>
        <p:spPr/>
        <p:txBody>
          <a:bodyPr/>
          <a:lstStyle/>
          <a:p>
            <a:fld id="{DF5E365E-23F2-4AD8-991B-F08AAB767BA8}" type="slidenum">
              <a:rPr lang="en-US" smtClean="0"/>
              <a:t>16</a:t>
            </a:fld>
            <a:endParaRPr lang="en-US"/>
          </a:p>
        </p:txBody>
      </p:sp>
    </p:spTree>
    <p:extLst>
      <p:ext uri="{BB962C8B-B14F-4D97-AF65-F5344CB8AC3E}">
        <p14:creationId xmlns:p14="http://schemas.microsoft.com/office/powerpoint/2010/main" val="2934575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E365E-23F2-4AD8-991B-F08AAB767BA8}" type="slidenum">
              <a:rPr lang="en-US" smtClean="0"/>
              <a:t>17</a:t>
            </a:fld>
            <a:endParaRPr lang="en-US"/>
          </a:p>
        </p:txBody>
      </p:sp>
    </p:spTree>
    <p:extLst>
      <p:ext uri="{BB962C8B-B14F-4D97-AF65-F5344CB8AC3E}">
        <p14:creationId xmlns:p14="http://schemas.microsoft.com/office/powerpoint/2010/main" val="648808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Added Value/Special Purpose Finishes</a:t>
            </a:r>
          </a:p>
          <a:p>
            <a:r>
              <a:rPr lang="en-US" sz="2000" dirty="0"/>
              <a:t>Impermeable, water replant, temperature regulation, stain repellant, moisture </a:t>
            </a:r>
            <a:r>
              <a:rPr lang="en-US" sz="2000" dirty="0" err="1"/>
              <a:t>mgmt</a:t>
            </a:r>
            <a:endParaRPr lang="en-US" sz="2000" dirty="0"/>
          </a:p>
        </p:txBody>
      </p:sp>
      <p:sp>
        <p:nvSpPr>
          <p:cNvPr id="4" name="Slide Number Placeholder 3"/>
          <p:cNvSpPr>
            <a:spLocks noGrp="1"/>
          </p:cNvSpPr>
          <p:nvPr>
            <p:ph type="sldNum" sz="quarter" idx="10"/>
          </p:nvPr>
        </p:nvSpPr>
        <p:spPr/>
        <p:txBody>
          <a:bodyPr/>
          <a:lstStyle/>
          <a:p>
            <a:fld id="{DF5E365E-23F2-4AD8-991B-F08AAB767BA8}" type="slidenum">
              <a:rPr lang="en-US" smtClean="0"/>
              <a:t>19</a:t>
            </a:fld>
            <a:endParaRPr lang="en-US"/>
          </a:p>
        </p:txBody>
      </p:sp>
    </p:spTree>
    <p:extLst>
      <p:ext uri="{BB962C8B-B14F-4D97-AF65-F5344CB8AC3E}">
        <p14:creationId xmlns:p14="http://schemas.microsoft.com/office/powerpoint/2010/main" val="1087205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E365E-23F2-4AD8-991B-F08AAB767BA8}" type="slidenum">
              <a:rPr lang="en-US" smtClean="0"/>
              <a:t>20</a:t>
            </a:fld>
            <a:endParaRPr lang="en-US"/>
          </a:p>
        </p:txBody>
      </p:sp>
    </p:spTree>
    <p:extLst>
      <p:ext uri="{BB962C8B-B14F-4D97-AF65-F5344CB8AC3E}">
        <p14:creationId xmlns:p14="http://schemas.microsoft.com/office/powerpoint/2010/main" val="3388518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E365E-23F2-4AD8-991B-F08AAB767BA8}" type="slidenum">
              <a:rPr lang="en-US" smtClean="0"/>
              <a:t>21</a:t>
            </a:fld>
            <a:endParaRPr lang="en-US"/>
          </a:p>
        </p:txBody>
      </p:sp>
    </p:spTree>
    <p:extLst>
      <p:ext uri="{BB962C8B-B14F-4D97-AF65-F5344CB8AC3E}">
        <p14:creationId xmlns:p14="http://schemas.microsoft.com/office/powerpoint/2010/main" val="1235721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Cellulosic fibers are from plants – cotton, flax (linen), hemp, </a:t>
            </a:r>
            <a:r>
              <a:rPr lang="en-US" dirty="0" err="1"/>
              <a:t>etc</a:t>
            </a:r>
            <a:endParaRPr lang="en-US" dirty="0"/>
          </a:p>
          <a:p>
            <a:r>
              <a:rPr lang="en-US" dirty="0"/>
              <a:t>Protein fibers are from animals – wool, mohair, cashmere, camel, silk </a:t>
            </a:r>
          </a:p>
          <a:p>
            <a:r>
              <a:rPr lang="en-US" dirty="0"/>
              <a:t>MF fiber examples originating from natural elements include rayon, acetate, </a:t>
            </a:r>
            <a:r>
              <a:rPr lang="en-US" dirty="0" err="1"/>
              <a:t>Tencel</a:t>
            </a:r>
            <a:endParaRPr lang="en-US" dirty="0"/>
          </a:p>
          <a:p>
            <a:r>
              <a:rPr lang="en-US" dirty="0"/>
              <a:t>Some synthetic manufactured fibers polyester, acrylic, vinyl – polyester being the major one </a:t>
            </a:r>
          </a:p>
          <a:p>
            <a:endParaRPr lang="en-US" dirty="0"/>
          </a:p>
        </p:txBody>
      </p:sp>
      <p:sp>
        <p:nvSpPr>
          <p:cNvPr id="4" name="Slide Number Placeholder 3"/>
          <p:cNvSpPr>
            <a:spLocks noGrp="1"/>
          </p:cNvSpPr>
          <p:nvPr>
            <p:ph type="sldNum" sz="quarter" idx="10"/>
          </p:nvPr>
        </p:nvSpPr>
        <p:spPr/>
        <p:txBody>
          <a:bodyPr/>
          <a:lstStyle/>
          <a:p>
            <a:fld id="{DF5E365E-23F2-4AD8-991B-F08AAB767BA8}" type="slidenum">
              <a:rPr lang="en-US" smtClean="0"/>
              <a:t>3</a:t>
            </a:fld>
            <a:endParaRPr lang="en-US"/>
          </a:p>
        </p:txBody>
      </p:sp>
    </p:spTree>
    <p:extLst>
      <p:ext uri="{BB962C8B-B14F-4D97-AF65-F5344CB8AC3E}">
        <p14:creationId xmlns:p14="http://schemas.microsoft.com/office/powerpoint/2010/main" val="2382907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E365E-23F2-4AD8-991B-F08AAB767BA8}" type="slidenum">
              <a:rPr lang="en-US" smtClean="0"/>
              <a:t>22</a:t>
            </a:fld>
            <a:endParaRPr lang="en-US"/>
          </a:p>
        </p:txBody>
      </p:sp>
    </p:spTree>
    <p:extLst>
      <p:ext uri="{BB962C8B-B14F-4D97-AF65-F5344CB8AC3E}">
        <p14:creationId xmlns:p14="http://schemas.microsoft.com/office/powerpoint/2010/main" val="2395595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E365E-23F2-4AD8-991B-F08AAB767BA8}" type="slidenum">
              <a:rPr lang="en-US" smtClean="0"/>
              <a:t>23</a:t>
            </a:fld>
            <a:endParaRPr lang="en-US"/>
          </a:p>
        </p:txBody>
      </p:sp>
    </p:spTree>
    <p:extLst>
      <p:ext uri="{BB962C8B-B14F-4D97-AF65-F5344CB8AC3E}">
        <p14:creationId xmlns:p14="http://schemas.microsoft.com/office/powerpoint/2010/main" val="1642344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E365E-23F2-4AD8-991B-F08AAB767BA8}" type="slidenum">
              <a:rPr lang="en-US" smtClean="0"/>
              <a:t>24</a:t>
            </a:fld>
            <a:endParaRPr lang="en-US"/>
          </a:p>
        </p:txBody>
      </p:sp>
    </p:spTree>
    <p:extLst>
      <p:ext uri="{BB962C8B-B14F-4D97-AF65-F5344CB8AC3E}">
        <p14:creationId xmlns:p14="http://schemas.microsoft.com/office/powerpoint/2010/main" val="3613088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E365E-23F2-4AD8-991B-F08AAB767BA8}" type="slidenum">
              <a:rPr lang="en-US" smtClean="0"/>
              <a:t>25</a:t>
            </a:fld>
            <a:endParaRPr lang="en-US"/>
          </a:p>
        </p:txBody>
      </p:sp>
    </p:spTree>
    <p:extLst>
      <p:ext uri="{BB962C8B-B14F-4D97-AF65-F5344CB8AC3E}">
        <p14:creationId xmlns:p14="http://schemas.microsoft.com/office/powerpoint/2010/main" val="1547933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a:t>
            </a:r>
          </a:p>
        </p:txBody>
      </p:sp>
      <p:sp>
        <p:nvSpPr>
          <p:cNvPr id="4" name="Slide Number Placeholder 3"/>
          <p:cNvSpPr>
            <a:spLocks noGrp="1"/>
          </p:cNvSpPr>
          <p:nvPr>
            <p:ph type="sldNum" sz="quarter" idx="10"/>
          </p:nvPr>
        </p:nvSpPr>
        <p:spPr/>
        <p:txBody>
          <a:bodyPr/>
          <a:lstStyle/>
          <a:p>
            <a:fld id="{DF5E365E-23F2-4AD8-991B-F08AAB767BA8}" type="slidenum">
              <a:rPr lang="en-US" smtClean="0"/>
              <a:t>26</a:t>
            </a:fld>
            <a:endParaRPr lang="en-US"/>
          </a:p>
        </p:txBody>
      </p:sp>
    </p:spTree>
    <p:extLst>
      <p:ext uri="{BB962C8B-B14F-4D97-AF65-F5344CB8AC3E}">
        <p14:creationId xmlns:p14="http://schemas.microsoft.com/office/powerpoint/2010/main" val="625874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properties are how we “grade” fibers/fabrics – evaluate their appropriateness for specific applications/jobs</a:t>
            </a:r>
          </a:p>
          <a:p>
            <a:r>
              <a:rPr lang="en-US" dirty="0"/>
              <a:t>Other sensitivities include mildew, acid, insect larvae, perspiration, and others</a:t>
            </a:r>
          </a:p>
          <a:p>
            <a:r>
              <a:rPr lang="en-US" dirty="0"/>
              <a:t>Good resource for understanding the properties of different fibers is Claire Schaeffer’s book – Fabric Sewing Guide – read an excerpt from about cotton – page 35</a:t>
            </a:r>
          </a:p>
          <a:p>
            <a:pPr lvl="0" eaLnBrk="1" hangingPunct="1">
              <a:defRPr/>
            </a:pPr>
            <a:endParaRPr lang="en-US" sz="3600" dirty="0">
              <a:effectLst/>
            </a:endParaRPr>
          </a:p>
          <a:p>
            <a:endParaRPr lang="en-US" dirty="0"/>
          </a:p>
        </p:txBody>
      </p:sp>
      <p:sp>
        <p:nvSpPr>
          <p:cNvPr id="4" name="Slide Number Placeholder 3"/>
          <p:cNvSpPr>
            <a:spLocks noGrp="1"/>
          </p:cNvSpPr>
          <p:nvPr>
            <p:ph type="sldNum" sz="quarter" idx="10"/>
          </p:nvPr>
        </p:nvSpPr>
        <p:spPr/>
        <p:txBody>
          <a:bodyPr/>
          <a:lstStyle/>
          <a:p>
            <a:fld id="{DF5E365E-23F2-4AD8-991B-F08AAB767BA8}" type="slidenum">
              <a:rPr lang="en-US" smtClean="0"/>
              <a:t>4</a:t>
            </a:fld>
            <a:endParaRPr lang="en-US"/>
          </a:p>
        </p:txBody>
      </p:sp>
    </p:spTree>
    <p:extLst>
      <p:ext uri="{BB962C8B-B14F-4D97-AF65-F5344CB8AC3E}">
        <p14:creationId xmlns:p14="http://schemas.microsoft.com/office/powerpoint/2010/main" val="3606591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properties are how we “grade” fibers/fabrics – evaluate their appropriateness for specific applications/jobs</a:t>
            </a:r>
          </a:p>
          <a:p>
            <a:r>
              <a:rPr lang="en-US" dirty="0"/>
              <a:t>Other sensitivities include mildew, acid, insect larvae, perspiration, and others</a:t>
            </a:r>
          </a:p>
          <a:p>
            <a:r>
              <a:rPr lang="en-US" dirty="0"/>
              <a:t>Good resource for understanding the properties of different fibers is Claire Schaeffer’s book – Fabric Sewing Guide – read an excerpt from about cotton – page 35</a:t>
            </a:r>
          </a:p>
          <a:p>
            <a:pPr lvl="0" eaLnBrk="1" hangingPunct="1">
              <a:defRPr/>
            </a:pPr>
            <a:endParaRPr lang="en-US" sz="3600" dirty="0">
              <a:effectLst/>
            </a:endParaRPr>
          </a:p>
          <a:p>
            <a:endParaRPr lang="en-US" dirty="0"/>
          </a:p>
        </p:txBody>
      </p:sp>
      <p:sp>
        <p:nvSpPr>
          <p:cNvPr id="4" name="Slide Number Placeholder 3"/>
          <p:cNvSpPr>
            <a:spLocks noGrp="1"/>
          </p:cNvSpPr>
          <p:nvPr>
            <p:ph type="sldNum" sz="quarter" idx="10"/>
          </p:nvPr>
        </p:nvSpPr>
        <p:spPr/>
        <p:txBody>
          <a:bodyPr/>
          <a:lstStyle/>
          <a:p>
            <a:fld id="{DF5E365E-23F2-4AD8-991B-F08AAB767BA8}" type="slidenum">
              <a:rPr lang="en-US" smtClean="0"/>
              <a:t>5</a:t>
            </a:fld>
            <a:endParaRPr lang="en-US"/>
          </a:p>
        </p:txBody>
      </p:sp>
    </p:spTree>
    <p:extLst>
      <p:ext uri="{BB962C8B-B14F-4D97-AF65-F5344CB8AC3E}">
        <p14:creationId xmlns:p14="http://schemas.microsoft.com/office/powerpoint/2010/main" val="2728355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properties are how we “grade” fibers/fabrics – evaluate their appropriateness for specific applications/jobs</a:t>
            </a:r>
          </a:p>
          <a:p>
            <a:r>
              <a:rPr lang="en-US" dirty="0"/>
              <a:t>Other sensitivities include mildew, acid, insect larvae, perspiration, and others</a:t>
            </a:r>
          </a:p>
          <a:p>
            <a:r>
              <a:rPr lang="en-US" dirty="0"/>
              <a:t>Good resource for understanding the properties of different fibers is Claire Schaeffer’s book – Fabric Sewing Guide – read an excerpt from about cotton – page 35</a:t>
            </a:r>
          </a:p>
          <a:p>
            <a:pPr lvl="0" eaLnBrk="1" hangingPunct="1">
              <a:defRPr/>
            </a:pPr>
            <a:endParaRPr lang="en-US" sz="3600" dirty="0">
              <a:effectLst/>
            </a:endParaRPr>
          </a:p>
          <a:p>
            <a:endParaRPr lang="en-US" dirty="0"/>
          </a:p>
        </p:txBody>
      </p:sp>
      <p:sp>
        <p:nvSpPr>
          <p:cNvPr id="4" name="Slide Number Placeholder 3"/>
          <p:cNvSpPr>
            <a:spLocks noGrp="1"/>
          </p:cNvSpPr>
          <p:nvPr>
            <p:ph type="sldNum" sz="quarter" idx="10"/>
          </p:nvPr>
        </p:nvSpPr>
        <p:spPr/>
        <p:txBody>
          <a:bodyPr/>
          <a:lstStyle/>
          <a:p>
            <a:fld id="{DF5E365E-23F2-4AD8-991B-F08AAB767BA8}" type="slidenum">
              <a:rPr lang="en-US" smtClean="0"/>
              <a:t>6</a:t>
            </a:fld>
            <a:endParaRPr lang="en-US"/>
          </a:p>
        </p:txBody>
      </p:sp>
    </p:spTree>
    <p:extLst>
      <p:ext uri="{BB962C8B-B14F-4D97-AF65-F5344CB8AC3E}">
        <p14:creationId xmlns:p14="http://schemas.microsoft.com/office/powerpoint/2010/main" val="3632598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properties are how we “grade” fibers/fabrics – evaluate their appropriateness for specific applications/jobs</a:t>
            </a:r>
          </a:p>
          <a:p>
            <a:r>
              <a:rPr lang="en-US" dirty="0"/>
              <a:t>Other sensitivities include mildew, acid, insect larvae, perspiration, and others</a:t>
            </a:r>
          </a:p>
          <a:p>
            <a:r>
              <a:rPr lang="en-US" dirty="0"/>
              <a:t>Good resource for understanding the properties of different fibers is Claire Schaeffer’s book – Fabric Sewing Guide – read an excerpt from about cotton – page 35</a:t>
            </a:r>
          </a:p>
          <a:p>
            <a:pPr lvl="0" eaLnBrk="1" hangingPunct="1">
              <a:defRPr/>
            </a:pPr>
            <a:endParaRPr lang="en-US" sz="3600" dirty="0">
              <a:effectLst/>
            </a:endParaRPr>
          </a:p>
          <a:p>
            <a:endParaRPr lang="en-US" dirty="0"/>
          </a:p>
        </p:txBody>
      </p:sp>
      <p:sp>
        <p:nvSpPr>
          <p:cNvPr id="4" name="Slide Number Placeholder 3"/>
          <p:cNvSpPr>
            <a:spLocks noGrp="1"/>
          </p:cNvSpPr>
          <p:nvPr>
            <p:ph type="sldNum" sz="quarter" idx="10"/>
          </p:nvPr>
        </p:nvSpPr>
        <p:spPr/>
        <p:txBody>
          <a:bodyPr/>
          <a:lstStyle/>
          <a:p>
            <a:fld id="{DF5E365E-23F2-4AD8-991B-F08AAB767BA8}" type="slidenum">
              <a:rPr lang="en-US" smtClean="0"/>
              <a:t>7</a:t>
            </a:fld>
            <a:endParaRPr lang="en-US"/>
          </a:p>
        </p:txBody>
      </p:sp>
    </p:spTree>
    <p:extLst>
      <p:ext uri="{BB962C8B-B14F-4D97-AF65-F5344CB8AC3E}">
        <p14:creationId xmlns:p14="http://schemas.microsoft.com/office/powerpoint/2010/main" val="3930840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Basically – tough to test conclusively at home</a:t>
            </a:r>
          </a:p>
          <a:p>
            <a:r>
              <a:rPr lang="en-US" dirty="0"/>
              <a:t>Two tests that can be done at home:</a:t>
            </a:r>
          </a:p>
          <a:p>
            <a:pPr lvl="1"/>
            <a:r>
              <a:rPr lang="en-US" dirty="0"/>
              <a:t>Burning – simplest test – but only works if there is a single fiber type present in the yarn and no finish</a:t>
            </a:r>
          </a:p>
          <a:p>
            <a:pPr lvl="1"/>
            <a:r>
              <a:rPr lang="en-US" dirty="0"/>
              <a:t>Microscopic – obviously need a microscope – even a child’s one can work</a:t>
            </a:r>
          </a:p>
          <a:p>
            <a:r>
              <a:rPr lang="en-US" dirty="0"/>
              <a:t>Tests need to be  done in lab:</a:t>
            </a:r>
          </a:p>
          <a:p>
            <a:pPr lvl="1"/>
            <a:r>
              <a:rPr lang="en-US" dirty="0"/>
              <a:t>Staining – good cross-check if the fibers are not already too dark either naturally or from dyes</a:t>
            </a:r>
          </a:p>
          <a:p>
            <a:pPr lvl="1"/>
            <a:r>
              <a:rPr lang="en-US" dirty="0"/>
              <a:t>Chemical tests are good if 2 or more fibers are present – acetone nail polish remover can be used at home – all others are done in lab</a:t>
            </a:r>
          </a:p>
          <a:p>
            <a:pPr lvl="1"/>
            <a:r>
              <a:rPr lang="en-US" dirty="0"/>
              <a:t>Last 2 are specialized fiber DNA tests</a:t>
            </a:r>
          </a:p>
        </p:txBody>
      </p:sp>
      <p:sp>
        <p:nvSpPr>
          <p:cNvPr id="4" name="Slide Number Placeholder 3"/>
          <p:cNvSpPr>
            <a:spLocks noGrp="1"/>
          </p:cNvSpPr>
          <p:nvPr>
            <p:ph type="sldNum" sz="quarter" idx="10"/>
          </p:nvPr>
        </p:nvSpPr>
        <p:spPr/>
        <p:txBody>
          <a:bodyPr/>
          <a:lstStyle/>
          <a:p>
            <a:fld id="{DF5E365E-23F2-4AD8-991B-F08AAB767BA8}" type="slidenum">
              <a:rPr lang="en-US" smtClean="0"/>
              <a:t>8</a:t>
            </a:fld>
            <a:endParaRPr lang="en-US"/>
          </a:p>
        </p:txBody>
      </p:sp>
    </p:spTree>
    <p:extLst>
      <p:ext uri="{BB962C8B-B14F-4D97-AF65-F5344CB8AC3E}">
        <p14:creationId xmlns:p14="http://schemas.microsoft.com/office/powerpoint/2010/main" val="1868327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Basically – tough to test conclusively at home</a:t>
            </a:r>
          </a:p>
          <a:p>
            <a:r>
              <a:rPr lang="en-US" dirty="0"/>
              <a:t>Two tests that can be done at home:</a:t>
            </a:r>
          </a:p>
          <a:p>
            <a:pPr lvl="1"/>
            <a:r>
              <a:rPr lang="en-US" dirty="0"/>
              <a:t>Burning – simplest test – but only works if there is a single fiber type present in the yarn and no finish</a:t>
            </a:r>
          </a:p>
          <a:p>
            <a:pPr lvl="1"/>
            <a:r>
              <a:rPr lang="en-US" dirty="0"/>
              <a:t>Microscopic – obviously need a microscope – even a child’s one can work</a:t>
            </a:r>
          </a:p>
          <a:p>
            <a:r>
              <a:rPr lang="en-US" dirty="0"/>
              <a:t>Tests need to be  done in lab:</a:t>
            </a:r>
          </a:p>
          <a:p>
            <a:pPr lvl="1"/>
            <a:r>
              <a:rPr lang="en-US" dirty="0"/>
              <a:t>Staining – good cross-check if the fibers are not already too dark either naturally or from dyes</a:t>
            </a:r>
          </a:p>
          <a:p>
            <a:pPr lvl="1"/>
            <a:r>
              <a:rPr lang="en-US" dirty="0"/>
              <a:t>Chemical tests are good if 2 or more fibers are present – acetone nail polish remover can be used at home – all others are done in lab</a:t>
            </a:r>
          </a:p>
          <a:p>
            <a:pPr lvl="1"/>
            <a:r>
              <a:rPr lang="en-US" dirty="0"/>
              <a:t>Last 2 are specialized fiber DNA tests</a:t>
            </a:r>
          </a:p>
        </p:txBody>
      </p:sp>
      <p:sp>
        <p:nvSpPr>
          <p:cNvPr id="4" name="Slide Number Placeholder 3"/>
          <p:cNvSpPr>
            <a:spLocks noGrp="1"/>
          </p:cNvSpPr>
          <p:nvPr>
            <p:ph type="sldNum" sz="quarter" idx="10"/>
          </p:nvPr>
        </p:nvSpPr>
        <p:spPr/>
        <p:txBody>
          <a:bodyPr/>
          <a:lstStyle/>
          <a:p>
            <a:fld id="{DF5E365E-23F2-4AD8-991B-F08AAB767BA8}" type="slidenum">
              <a:rPr lang="en-US" smtClean="0"/>
              <a:t>9</a:t>
            </a:fld>
            <a:endParaRPr lang="en-US"/>
          </a:p>
        </p:txBody>
      </p:sp>
    </p:spTree>
    <p:extLst>
      <p:ext uri="{BB962C8B-B14F-4D97-AF65-F5344CB8AC3E}">
        <p14:creationId xmlns:p14="http://schemas.microsoft.com/office/powerpoint/2010/main" val="4269799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Everything has some advantage/some disadvantages – so you weight the factors when making a decision about which fiber to use</a:t>
            </a:r>
          </a:p>
          <a:p>
            <a:r>
              <a:rPr lang="en-US" dirty="0"/>
              <a:t>Textile family tree – shows major groupings/</a:t>
            </a:r>
          </a:p>
          <a:p>
            <a:endParaRPr lang="en-US" dirty="0"/>
          </a:p>
        </p:txBody>
      </p:sp>
      <p:sp>
        <p:nvSpPr>
          <p:cNvPr id="4" name="Slide Number Placeholder 3"/>
          <p:cNvSpPr>
            <a:spLocks noGrp="1"/>
          </p:cNvSpPr>
          <p:nvPr>
            <p:ph type="sldNum" sz="quarter" idx="10"/>
          </p:nvPr>
        </p:nvSpPr>
        <p:spPr/>
        <p:txBody>
          <a:bodyPr/>
          <a:lstStyle/>
          <a:p>
            <a:fld id="{DF5E365E-23F2-4AD8-991B-F08AAB767BA8}" type="slidenum">
              <a:rPr lang="en-US" smtClean="0"/>
              <a:t>10</a:t>
            </a:fld>
            <a:endParaRPr lang="en-US"/>
          </a:p>
        </p:txBody>
      </p:sp>
    </p:spTree>
    <p:extLst>
      <p:ext uri="{BB962C8B-B14F-4D97-AF65-F5344CB8AC3E}">
        <p14:creationId xmlns:p14="http://schemas.microsoft.com/office/powerpoint/2010/main" val="607689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1B2DB9-16E7-44BF-AF6B-330085199DEC}"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3C232-5A63-4D81-8E05-01F0A2EB2457}" type="slidenum">
              <a:rPr lang="en-US" smtClean="0"/>
              <a:t>‹#›</a:t>
            </a:fld>
            <a:endParaRPr lang="en-US"/>
          </a:p>
        </p:txBody>
      </p:sp>
    </p:spTree>
    <p:extLst>
      <p:ext uri="{BB962C8B-B14F-4D97-AF65-F5344CB8AC3E}">
        <p14:creationId xmlns:p14="http://schemas.microsoft.com/office/powerpoint/2010/main" val="1236631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61B2DB9-16E7-44BF-AF6B-330085199DEC}" type="datetimeFigureOut">
              <a:rPr lang="en-US" smtClean="0"/>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53C232-5A63-4D81-8E05-01F0A2EB2457}" type="slidenum">
              <a:rPr lang="en-US" smtClean="0"/>
              <a:t>‹#›</a:t>
            </a:fld>
            <a:endParaRPr lang="en-US"/>
          </a:p>
        </p:txBody>
      </p:sp>
    </p:spTree>
    <p:extLst>
      <p:ext uri="{BB962C8B-B14F-4D97-AF65-F5344CB8AC3E}">
        <p14:creationId xmlns:p14="http://schemas.microsoft.com/office/powerpoint/2010/main" val="1944479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61B2DB9-16E7-44BF-AF6B-330085199DEC}"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3C232-5A63-4D81-8E05-01F0A2EB2457}" type="slidenum">
              <a:rPr lang="en-US" smtClean="0"/>
              <a:t>‹#›</a:t>
            </a:fld>
            <a:endParaRPr lang="en-US"/>
          </a:p>
        </p:txBody>
      </p:sp>
    </p:spTree>
    <p:extLst>
      <p:ext uri="{BB962C8B-B14F-4D97-AF65-F5344CB8AC3E}">
        <p14:creationId xmlns:p14="http://schemas.microsoft.com/office/powerpoint/2010/main" val="1166182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61B2DB9-16E7-44BF-AF6B-330085199DEC}"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3C232-5A63-4D81-8E05-01F0A2EB2457}"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83278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1B2DB9-16E7-44BF-AF6B-330085199DEC}"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3C232-5A63-4D81-8E05-01F0A2EB2457}" type="slidenum">
              <a:rPr lang="en-US" smtClean="0"/>
              <a:t>‹#›</a:t>
            </a:fld>
            <a:endParaRPr lang="en-US"/>
          </a:p>
        </p:txBody>
      </p:sp>
    </p:spTree>
    <p:extLst>
      <p:ext uri="{BB962C8B-B14F-4D97-AF65-F5344CB8AC3E}">
        <p14:creationId xmlns:p14="http://schemas.microsoft.com/office/powerpoint/2010/main" val="1980444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61B2DB9-16E7-44BF-AF6B-330085199DEC}" type="datetimeFigureOut">
              <a:rPr lang="en-US" smtClean="0"/>
              <a:t>12/11/2017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3C232-5A63-4D81-8E05-01F0A2EB2457}" type="slidenum">
              <a:rPr lang="en-US" smtClean="0"/>
              <a:t>‹#›</a:t>
            </a:fld>
            <a:endParaRPr lang="en-US"/>
          </a:p>
        </p:txBody>
      </p:sp>
    </p:spTree>
    <p:extLst>
      <p:ext uri="{BB962C8B-B14F-4D97-AF65-F5344CB8AC3E}">
        <p14:creationId xmlns:p14="http://schemas.microsoft.com/office/powerpoint/2010/main" val="2894343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61B2DB9-16E7-44BF-AF6B-330085199DEC}" type="datetimeFigureOut">
              <a:rPr lang="en-US" smtClean="0"/>
              <a:t>12/11/2017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3C232-5A63-4D81-8E05-01F0A2EB2457}" type="slidenum">
              <a:rPr lang="en-US" smtClean="0"/>
              <a:t>‹#›</a:t>
            </a:fld>
            <a:endParaRPr lang="en-US"/>
          </a:p>
        </p:txBody>
      </p:sp>
    </p:spTree>
    <p:extLst>
      <p:ext uri="{BB962C8B-B14F-4D97-AF65-F5344CB8AC3E}">
        <p14:creationId xmlns:p14="http://schemas.microsoft.com/office/powerpoint/2010/main" val="2614417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1B2DB9-16E7-44BF-AF6B-330085199DEC}"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3C232-5A63-4D81-8E05-01F0A2EB2457}" type="slidenum">
              <a:rPr lang="en-US" smtClean="0"/>
              <a:t>‹#›</a:t>
            </a:fld>
            <a:endParaRPr lang="en-US"/>
          </a:p>
        </p:txBody>
      </p:sp>
    </p:spTree>
    <p:extLst>
      <p:ext uri="{BB962C8B-B14F-4D97-AF65-F5344CB8AC3E}">
        <p14:creationId xmlns:p14="http://schemas.microsoft.com/office/powerpoint/2010/main" val="2723007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1B2DB9-16E7-44BF-AF6B-330085199DEC}"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3C232-5A63-4D81-8E05-01F0A2EB2457}" type="slidenum">
              <a:rPr lang="en-US" smtClean="0"/>
              <a:t>‹#›</a:t>
            </a:fld>
            <a:endParaRPr lang="en-US"/>
          </a:p>
        </p:txBody>
      </p:sp>
    </p:spTree>
    <p:extLst>
      <p:ext uri="{BB962C8B-B14F-4D97-AF65-F5344CB8AC3E}">
        <p14:creationId xmlns:p14="http://schemas.microsoft.com/office/powerpoint/2010/main" val="2404338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61B2DB9-16E7-44BF-AF6B-330085199DEC}"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3C232-5A63-4D81-8E05-01F0A2EB2457}" type="slidenum">
              <a:rPr lang="en-US" smtClean="0"/>
              <a:t>‹#›</a:t>
            </a:fld>
            <a:endParaRPr lang="en-US"/>
          </a:p>
        </p:txBody>
      </p:sp>
    </p:spTree>
    <p:extLst>
      <p:ext uri="{BB962C8B-B14F-4D97-AF65-F5344CB8AC3E}">
        <p14:creationId xmlns:p14="http://schemas.microsoft.com/office/powerpoint/2010/main" val="1348467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1B2DB9-16E7-44BF-AF6B-330085199DEC}"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3C232-5A63-4D81-8E05-01F0A2EB2457}" type="slidenum">
              <a:rPr lang="en-US" smtClean="0"/>
              <a:t>‹#›</a:t>
            </a:fld>
            <a:endParaRPr lang="en-US"/>
          </a:p>
        </p:txBody>
      </p:sp>
    </p:spTree>
    <p:extLst>
      <p:ext uri="{BB962C8B-B14F-4D97-AF65-F5344CB8AC3E}">
        <p14:creationId xmlns:p14="http://schemas.microsoft.com/office/powerpoint/2010/main" val="1725904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1B2DB9-16E7-44BF-AF6B-330085199DEC}" type="datetimeFigureOut">
              <a:rPr lang="en-US" smtClean="0"/>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53C232-5A63-4D81-8E05-01F0A2EB2457}" type="slidenum">
              <a:rPr lang="en-US" smtClean="0"/>
              <a:t>‹#›</a:t>
            </a:fld>
            <a:endParaRPr lang="en-US"/>
          </a:p>
        </p:txBody>
      </p:sp>
    </p:spTree>
    <p:extLst>
      <p:ext uri="{BB962C8B-B14F-4D97-AF65-F5344CB8AC3E}">
        <p14:creationId xmlns:p14="http://schemas.microsoft.com/office/powerpoint/2010/main" val="1001622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1B2DB9-16E7-44BF-AF6B-330085199DEC}" type="datetimeFigureOut">
              <a:rPr lang="en-US" smtClean="0"/>
              <a:t>12/11/2017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53C232-5A63-4D81-8E05-01F0A2EB2457}" type="slidenum">
              <a:rPr lang="en-US" smtClean="0"/>
              <a:t>‹#›</a:t>
            </a:fld>
            <a:endParaRPr lang="en-US"/>
          </a:p>
        </p:txBody>
      </p:sp>
    </p:spTree>
    <p:extLst>
      <p:ext uri="{BB962C8B-B14F-4D97-AF65-F5344CB8AC3E}">
        <p14:creationId xmlns:p14="http://schemas.microsoft.com/office/powerpoint/2010/main" val="3537143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61B2DB9-16E7-44BF-AF6B-330085199DEC}" type="datetimeFigureOut">
              <a:rPr lang="en-US" smtClean="0"/>
              <a:t>12/11/2017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053C232-5A63-4D81-8E05-01F0A2EB2457}" type="slidenum">
              <a:rPr lang="en-US" smtClean="0"/>
              <a:t>‹#›</a:t>
            </a:fld>
            <a:endParaRPr lang="en-US"/>
          </a:p>
        </p:txBody>
      </p:sp>
    </p:spTree>
    <p:extLst>
      <p:ext uri="{BB962C8B-B14F-4D97-AF65-F5344CB8AC3E}">
        <p14:creationId xmlns:p14="http://schemas.microsoft.com/office/powerpoint/2010/main" val="1084192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61B2DB9-16E7-44BF-AF6B-330085199DEC}" type="datetimeFigureOut">
              <a:rPr lang="en-US" smtClean="0"/>
              <a:t>12/11/2017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053C232-5A63-4D81-8E05-01F0A2EB2457}" type="slidenum">
              <a:rPr lang="en-US" smtClean="0"/>
              <a:t>‹#›</a:t>
            </a:fld>
            <a:endParaRPr lang="en-US"/>
          </a:p>
        </p:txBody>
      </p:sp>
    </p:spTree>
    <p:extLst>
      <p:ext uri="{BB962C8B-B14F-4D97-AF65-F5344CB8AC3E}">
        <p14:creationId xmlns:p14="http://schemas.microsoft.com/office/powerpoint/2010/main" val="1323501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861B2DB9-16E7-44BF-AF6B-330085199DEC}" type="datetimeFigureOut">
              <a:rPr lang="en-US" smtClean="0"/>
              <a:t>12/11/2017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053C232-5A63-4D81-8E05-01F0A2EB2457}" type="slidenum">
              <a:rPr lang="en-US" smtClean="0"/>
              <a:t>‹#›</a:t>
            </a:fld>
            <a:endParaRPr lang="en-US"/>
          </a:p>
        </p:txBody>
      </p:sp>
    </p:spTree>
    <p:extLst>
      <p:ext uri="{BB962C8B-B14F-4D97-AF65-F5344CB8AC3E}">
        <p14:creationId xmlns:p14="http://schemas.microsoft.com/office/powerpoint/2010/main" val="1339328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61B2DB9-16E7-44BF-AF6B-330085199DEC}" type="datetimeFigureOut">
              <a:rPr lang="en-US" smtClean="0"/>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53C232-5A63-4D81-8E05-01F0A2EB2457}" type="slidenum">
              <a:rPr lang="en-US" smtClean="0"/>
              <a:t>‹#›</a:t>
            </a:fld>
            <a:endParaRPr lang="en-US"/>
          </a:p>
        </p:txBody>
      </p:sp>
    </p:spTree>
    <p:extLst>
      <p:ext uri="{BB962C8B-B14F-4D97-AF65-F5344CB8AC3E}">
        <p14:creationId xmlns:p14="http://schemas.microsoft.com/office/powerpoint/2010/main" val="1852441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61B2DB9-16E7-44BF-AF6B-330085199DEC}" type="datetimeFigureOut">
              <a:rPr lang="en-US" smtClean="0"/>
              <a:t>12/11/2017</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053C232-5A63-4D81-8E05-01F0A2EB2457}" type="slidenum">
              <a:rPr lang="en-US" smtClean="0"/>
              <a:t>‹#›</a:t>
            </a:fld>
            <a:endParaRPr lang="en-US"/>
          </a:p>
        </p:txBody>
      </p:sp>
    </p:spTree>
    <p:extLst>
      <p:ext uri="{BB962C8B-B14F-4D97-AF65-F5344CB8AC3E}">
        <p14:creationId xmlns:p14="http://schemas.microsoft.com/office/powerpoint/2010/main" val="246884039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ex1Atx1tQP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YvytxufYfZ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YHHqFwDhGTM&amp;t=189s" TargetMode="External"/><Relationship Id="rId2" Type="http://schemas.openxmlformats.org/officeDocument/2006/relationships/hyperlink" Target="https://www.youtube.com/watch?v=uEYsmzophTA&amp;t=5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customXml" Target="../ink/ink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TEXTILES</a:t>
            </a:r>
          </a:p>
        </p:txBody>
      </p:sp>
      <p:sp>
        <p:nvSpPr>
          <p:cNvPr id="3" name="Subtitle 2"/>
          <p:cNvSpPr>
            <a:spLocks noGrp="1"/>
          </p:cNvSpPr>
          <p:nvPr>
            <p:ph type="subTitle" idx="1"/>
          </p:nvPr>
        </p:nvSpPr>
        <p:spPr/>
        <p:txBody>
          <a:bodyPr/>
          <a:lstStyle/>
          <a:p>
            <a:r>
              <a:rPr lang="en-US" dirty="0"/>
              <a:t>Greater Seattle ASG Spring Inspiration</a:t>
            </a:r>
          </a:p>
          <a:p>
            <a:r>
              <a:rPr lang="en-US" dirty="0" smtClean="0"/>
              <a:t>Marisol Olsen, president</a:t>
            </a:r>
            <a:endParaRPr lang="en-US" dirty="0"/>
          </a:p>
        </p:txBody>
      </p:sp>
    </p:spTree>
    <p:extLst>
      <p:ext uri="{BB962C8B-B14F-4D97-AF65-F5344CB8AC3E}">
        <p14:creationId xmlns:p14="http://schemas.microsoft.com/office/powerpoint/2010/main" val="1683902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22108"/>
          </a:xfrm>
        </p:spPr>
        <p:txBody>
          <a:bodyPr>
            <a:normAutofit/>
          </a:bodyPr>
          <a:lstStyle/>
          <a:p>
            <a:r>
              <a:rPr lang="en-US" sz="2800" dirty="0"/>
              <a:t>Textiles: Major Advantages/Disadvantages of Fibers</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15410" y="1274313"/>
            <a:ext cx="7199093" cy="5583687"/>
          </a:xfrm>
        </p:spPr>
      </p:pic>
    </p:spTree>
    <p:extLst>
      <p:ext uri="{BB962C8B-B14F-4D97-AF65-F5344CB8AC3E}">
        <p14:creationId xmlns:p14="http://schemas.microsoft.com/office/powerpoint/2010/main" val="4151582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Textiles: Yarns</a:t>
            </a:r>
          </a:p>
        </p:txBody>
      </p:sp>
      <p:sp>
        <p:nvSpPr>
          <p:cNvPr id="3" name="Content Placeholder 2"/>
          <p:cNvSpPr>
            <a:spLocks noGrp="1"/>
          </p:cNvSpPr>
          <p:nvPr>
            <p:ph idx="1"/>
          </p:nvPr>
        </p:nvSpPr>
        <p:spPr>
          <a:xfrm>
            <a:off x="1103312" y="1651820"/>
            <a:ext cx="8946541" cy="4596580"/>
          </a:xfrm>
        </p:spPr>
        <p:txBody>
          <a:bodyPr>
            <a:normAutofit/>
          </a:bodyPr>
          <a:lstStyle/>
          <a:p>
            <a:r>
              <a:rPr lang="en-US" sz="2800" dirty="0"/>
              <a:t>Yarn is a continuous strand of textile fibers, filaments, or other material spun into a form that can be used for knitting, weaving, or other </a:t>
            </a:r>
            <a:r>
              <a:rPr lang="en-US" sz="2800" dirty="0" err="1"/>
              <a:t>interwining</a:t>
            </a:r>
            <a:r>
              <a:rPr lang="en-US" sz="2800" dirty="0"/>
              <a:t> to form a textile fabric</a:t>
            </a:r>
          </a:p>
          <a:p>
            <a:r>
              <a:rPr lang="en-US" sz="2800" dirty="0"/>
              <a:t>Filament yarn</a:t>
            </a:r>
          </a:p>
          <a:p>
            <a:r>
              <a:rPr lang="en-US" sz="2800" dirty="0"/>
              <a:t>Spun yarn	</a:t>
            </a:r>
          </a:p>
          <a:p>
            <a:pPr lvl="1"/>
            <a:r>
              <a:rPr lang="en-US" sz="2400" dirty="0">
                <a:hlinkClick r:id="rId3"/>
              </a:rPr>
              <a:t>https://www.youtube.com/watch?v=YHHqFwDhGTM</a:t>
            </a:r>
            <a:endParaRPr lang="en-US" sz="2400" dirty="0"/>
          </a:p>
          <a:p>
            <a:endParaRPr lang="en-US" sz="2800" dirty="0"/>
          </a:p>
        </p:txBody>
      </p:sp>
    </p:spTree>
    <p:extLst>
      <p:ext uri="{BB962C8B-B14F-4D97-AF65-F5344CB8AC3E}">
        <p14:creationId xmlns:p14="http://schemas.microsoft.com/office/powerpoint/2010/main" val="2487412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Textiles: Yarn</a:t>
            </a:r>
          </a:p>
        </p:txBody>
      </p:sp>
      <p:sp>
        <p:nvSpPr>
          <p:cNvPr id="3" name="Content Placeholder 2"/>
          <p:cNvSpPr>
            <a:spLocks noGrp="1"/>
          </p:cNvSpPr>
          <p:nvPr>
            <p:ph idx="1"/>
          </p:nvPr>
        </p:nvSpPr>
        <p:spPr/>
        <p:txBody>
          <a:bodyPr>
            <a:normAutofit/>
          </a:bodyPr>
          <a:lstStyle/>
          <a:p>
            <a:r>
              <a:rPr lang="en-US" sz="3200" dirty="0"/>
              <a:t>How it’s made/classified/measured/</a:t>
            </a:r>
            <a:r>
              <a:rPr lang="en-US" sz="3200" dirty="0" err="1"/>
              <a:t>etc</a:t>
            </a:r>
            <a:endParaRPr lang="en-US" sz="3200" dirty="0"/>
          </a:p>
          <a:p>
            <a:r>
              <a:rPr lang="en-US" sz="3200" dirty="0">
                <a:hlinkClick r:id="rId3"/>
              </a:rPr>
              <a:t>https://www.youtube.com/watch?v=YvytxufYfZg</a:t>
            </a:r>
            <a:endParaRPr lang="en-US" sz="3200" dirty="0"/>
          </a:p>
        </p:txBody>
      </p:sp>
    </p:spTree>
    <p:extLst>
      <p:ext uri="{BB962C8B-B14F-4D97-AF65-F5344CB8AC3E}">
        <p14:creationId xmlns:p14="http://schemas.microsoft.com/office/powerpoint/2010/main" val="25885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Textiles: Fabrics</a:t>
            </a:r>
          </a:p>
        </p:txBody>
      </p:sp>
      <p:sp>
        <p:nvSpPr>
          <p:cNvPr id="3" name="Content Placeholder 2"/>
          <p:cNvSpPr>
            <a:spLocks noGrp="1"/>
          </p:cNvSpPr>
          <p:nvPr>
            <p:ph idx="1"/>
          </p:nvPr>
        </p:nvSpPr>
        <p:spPr>
          <a:xfrm>
            <a:off x="4898555" y="1323464"/>
            <a:ext cx="5318760" cy="4351338"/>
          </a:xfrm>
        </p:spPr>
        <p:txBody>
          <a:bodyPr>
            <a:normAutofit/>
          </a:bodyPr>
          <a:lstStyle/>
          <a:p>
            <a:r>
              <a:rPr lang="en-US" sz="2800" dirty="0"/>
              <a:t>Right side vs. Wrong side</a:t>
            </a:r>
          </a:p>
          <a:p>
            <a:r>
              <a:rPr lang="en-US" sz="2800" dirty="0"/>
              <a:t>Weaving</a:t>
            </a:r>
          </a:p>
          <a:p>
            <a:pPr lvl="1"/>
            <a:r>
              <a:rPr lang="en-US" sz="2400" dirty="0"/>
              <a:t>Basic Weaves </a:t>
            </a:r>
          </a:p>
          <a:p>
            <a:pPr lvl="1"/>
            <a:r>
              <a:rPr lang="en-US" sz="2400" dirty="0"/>
              <a:t>Complex Weaves</a:t>
            </a:r>
          </a:p>
          <a:p>
            <a:r>
              <a:rPr lang="en-US" sz="2800" dirty="0" smtClean="0"/>
              <a:t>Knitting</a:t>
            </a:r>
          </a:p>
          <a:p>
            <a:r>
              <a:rPr lang="en-US" sz="2800" dirty="0" smtClean="0"/>
              <a:t>Other Construction Methods</a:t>
            </a:r>
            <a:endParaRPr lang="en-US" sz="2800" dirty="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1002" y="1300481"/>
            <a:ext cx="2641601" cy="1935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2943" y="3499133"/>
            <a:ext cx="2437718" cy="1782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09403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Textiles: Basic Fabric Weaves</a:t>
            </a:r>
          </a:p>
        </p:txBody>
      </p:sp>
      <p:sp>
        <p:nvSpPr>
          <p:cNvPr id="3" name="Content Placeholder 2"/>
          <p:cNvSpPr>
            <a:spLocks noGrp="1"/>
          </p:cNvSpPr>
          <p:nvPr>
            <p:ph idx="1"/>
          </p:nvPr>
        </p:nvSpPr>
        <p:spPr>
          <a:xfrm>
            <a:off x="3881120" y="1452942"/>
            <a:ext cx="7472680" cy="4724021"/>
          </a:xfrm>
        </p:spPr>
        <p:txBody>
          <a:bodyPr>
            <a:normAutofit lnSpcReduction="10000"/>
          </a:bodyPr>
          <a:lstStyle/>
          <a:p>
            <a:pPr marL="0" indent="0">
              <a:buNone/>
            </a:pPr>
            <a:r>
              <a:rPr lang="en-US" dirty="0"/>
              <a:t>A woven fabric is made of two sets of yarns interlaced at right angles to each other on a loom with 2-8 harnesses.  The yarns running in the direction of the selvedge are the warp and the yarns running between the selvedge are the weft (or filling).  </a:t>
            </a:r>
          </a:p>
          <a:p>
            <a:r>
              <a:rPr lang="en-US" dirty="0"/>
              <a:t>Plain weave: each warp and weft yarn interlaces with the next yarn. Variations include different yarn weight or thread count in warp and weft, or different colors of yarn to create plaids or stripes</a:t>
            </a:r>
          </a:p>
          <a:p>
            <a:r>
              <a:rPr lang="en-US" dirty="0"/>
              <a:t>Twill weave: warp or weft yarns skip over multiple yarns in the opposite direction causing floats.  The floats are arranged in visible diagonal line. </a:t>
            </a:r>
          </a:p>
          <a:p>
            <a:r>
              <a:rPr lang="en-US" dirty="0"/>
              <a:t>Satin weave: also woven with floats, but they are not arranged in distinct lines, so the surface is very smooth. </a:t>
            </a:r>
          </a:p>
        </p:txBody>
      </p:sp>
      <p:pic>
        <p:nvPicPr>
          <p:cNvPr id="5" name="Picture 5" descr="as_w_pd_pl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76860" y="1303615"/>
            <a:ext cx="1551380" cy="15072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 name="Picture 4" descr="as_w_pd3_1twi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114" y="2905760"/>
            <a:ext cx="1591558" cy="159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11"/>
          <p:cNvGrpSpPr>
            <a:grpSpLocks/>
          </p:cNvGrpSpPr>
          <p:nvPr/>
        </p:nvGrpSpPr>
        <p:grpSpPr bwMode="auto">
          <a:xfrm>
            <a:off x="853993" y="4631661"/>
            <a:ext cx="1574247" cy="1666428"/>
            <a:chOff x="1674836" y="464948"/>
            <a:chExt cx="2439964" cy="2583052"/>
          </a:xfrm>
        </p:grpSpPr>
        <p:grpSp>
          <p:nvGrpSpPr>
            <p:cNvPr id="26" name="Group 8"/>
            <p:cNvGrpSpPr>
              <a:grpSpLocks/>
            </p:cNvGrpSpPr>
            <p:nvPr/>
          </p:nvGrpSpPr>
          <p:grpSpPr bwMode="auto">
            <a:xfrm>
              <a:off x="1685872" y="490190"/>
              <a:ext cx="2428928" cy="2557810"/>
              <a:chOff x="457200" y="1676400"/>
              <a:chExt cx="4191000" cy="4525870"/>
            </a:xfrm>
          </p:grpSpPr>
          <p:sp>
            <p:nvSpPr>
              <p:cNvPr id="28" name="Rectangle 6"/>
              <p:cNvSpPr>
                <a:spLocks noChangeArrowheads="1"/>
              </p:cNvSpPr>
              <p:nvPr/>
            </p:nvSpPr>
            <p:spPr bwMode="auto">
              <a:xfrm>
                <a:off x="2028825" y="4738922"/>
                <a:ext cx="485775" cy="1463348"/>
              </a:xfrm>
              <a:prstGeom prst="rect">
                <a:avLst/>
              </a:prstGeom>
              <a:solidFill>
                <a:srgbClr val="000000"/>
              </a:solidFill>
              <a:ln w="38100">
                <a:solidFill>
                  <a:schemeClr val="tx1"/>
                </a:solidFill>
                <a:miter lim="800000"/>
                <a:headEnd/>
                <a:tailEnd/>
              </a:ln>
              <a:effectLst>
                <a:outerShdw dist="28398" dir="3806097" algn="ctr" rotWithShape="0">
                  <a:srgbClr val="7F7F7F">
                    <a:alpha val="50000"/>
                  </a:srgbClr>
                </a:outerShdw>
              </a:effectLst>
            </p:spPr>
            <p:txBody>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spcBef>
                    <a:spcPct val="0"/>
                  </a:spcBef>
                  <a:buClrTx/>
                  <a:buSzTx/>
                  <a:buFontTx/>
                  <a:buNone/>
                </a:pPr>
                <a:endParaRPr lang="en-US" altLang="en-US" sz="1800"/>
              </a:p>
            </p:txBody>
          </p:sp>
          <p:grpSp>
            <p:nvGrpSpPr>
              <p:cNvPr id="29" name="Group 7"/>
              <p:cNvGrpSpPr>
                <a:grpSpLocks/>
              </p:cNvGrpSpPr>
              <p:nvPr/>
            </p:nvGrpSpPr>
            <p:grpSpPr bwMode="auto">
              <a:xfrm>
                <a:off x="457200" y="1676400"/>
                <a:ext cx="4191000" cy="4525870"/>
                <a:chOff x="1684" y="8941"/>
                <a:chExt cx="1768" cy="1766"/>
              </a:xfrm>
            </p:grpSpPr>
            <p:grpSp>
              <p:nvGrpSpPr>
                <p:cNvPr id="30" name="Group 8"/>
                <p:cNvGrpSpPr>
                  <a:grpSpLocks/>
                </p:cNvGrpSpPr>
                <p:nvPr/>
              </p:nvGrpSpPr>
              <p:grpSpPr bwMode="auto">
                <a:xfrm>
                  <a:off x="1684" y="8941"/>
                  <a:ext cx="221" cy="1766"/>
                  <a:chOff x="1684" y="7219"/>
                  <a:chExt cx="221" cy="1766"/>
                </a:xfrm>
              </p:grpSpPr>
              <p:sp>
                <p:nvSpPr>
                  <p:cNvPr id="52" name="Rectangle 9"/>
                  <p:cNvSpPr>
                    <a:spLocks noChangeArrowheads="1"/>
                  </p:cNvSpPr>
                  <p:nvPr/>
                </p:nvSpPr>
                <p:spPr bwMode="auto">
                  <a:xfrm>
                    <a:off x="1684" y="7219"/>
                    <a:ext cx="221" cy="795"/>
                  </a:xfrm>
                  <a:prstGeom prst="rect">
                    <a:avLst/>
                  </a:prstGeom>
                  <a:solidFill>
                    <a:srgbClr val="000000"/>
                  </a:solidFill>
                  <a:ln w="38100">
                    <a:solidFill>
                      <a:schemeClr val="tx1"/>
                    </a:solidFill>
                    <a:miter lim="800000"/>
                    <a:headEnd/>
                    <a:tailEnd/>
                  </a:ln>
                  <a:effectLst>
                    <a:outerShdw dist="28398" dir="3806097" algn="ctr" rotWithShape="0">
                      <a:srgbClr val="7F7F7F">
                        <a:alpha val="50000"/>
                      </a:srgbClr>
                    </a:outerShdw>
                  </a:effectLst>
                </p:spPr>
                <p:txBody>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spcBef>
                        <a:spcPct val="0"/>
                      </a:spcBef>
                      <a:buClrTx/>
                      <a:buSzTx/>
                      <a:buFontTx/>
                      <a:buNone/>
                    </a:pPr>
                    <a:endParaRPr lang="en-US" altLang="en-US" sz="1800"/>
                  </a:p>
                </p:txBody>
              </p:sp>
              <p:sp>
                <p:nvSpPr>
                  <p:cNvPr id="53" name="Rectangle 10"/>
                  <p:cNvSpPr>
                    <a:spLocks noChangeArrowheads="1"/>
                  </p:cNvSpPr>
                  <p:nvPr/>
                </p:nvSpPr>
                <p:spPr bwMode="auto">
                  <a:xfrm>
                    <a:off x="1684" y="8190"/>
                    <a:ext cx="221" cy="795"/>
                  </a:xfrm>
                  <a:prstGeom prst="rect">
                    <a:avLst/>
                  </a:prstGeom>
                  <a:solidFill>
                    <a:srgbClr val="000000"/>
                  </a:solidFill>
                  <a:ln w="38100">
                    <a:solidFill>
                      <a:schemeClr val="tx1"/>
                    </a:solidFill>
                    <a:miter lim="800000"/>
                    <a:headEnd/>
                    <a:tailEnd/>
                  </a:ln>
                  <a:effectLst>
                    <a:outerShdw dist="28398" dir="3806097" algn="ctr" rotWithShape="0">
                      <a:srgbClr val="7F7F7F">
                        <a:alpha val="50000"/>
                      </a:srgbClr>
                    </a:outerShdw>
                  </a:effectLst>
                </p:spPr>
                <p:txBody>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spcBef>
                        <a:spcPct val="0"/>
                      </a:spcBef>
                      <a:buClrTx/>
                      <a:buSzTx/>
                      <a:buFontTx/>
                      <a:buNone/>
                    </a:pPr>
                    <a:endParaRPr lang="en-US" altLang="en-US" sz="1800"/>
                  </a:p>
                </p:txBody>
              </p:sp>
            </p:grpSp>
            <p:grpSp>
              <p:nvGrpSpPr>
                <p:cNvPr id="31" name="Group 11"/>
                <p:cNvGrpSpPr>
                  <a:grpSpLocks/>
                </p:cNvGrpSpPr>
                <p:nvPr/>
              </p:nvGrpSpPr>
              <p:grpSpPr bwMode="auto">
                <a:xfrm>
                  <a:off x="1905" y="8941"/>
                  <a:ext cx="221" cy="1766"/>
                  <a:chOff x="1905" y="7219"/>
                  <a:chExt cx="221" cy="1766"/>
                </a:xfrm>
              </p:grpSpPr>
              <p:sp>
                <p:nvSpPr>
                  <p:cNvPr id="49" name="Rectangle 12"/>
                  <p:cNvSpPr>
                    <a:spLocks noChangeArrowheads="1"/>
                  </p:cNvSpPr>
                  <p:nvPr/>
                </p:nvSpPr>
                <p:spPr bwMode="auto">
                  <a:xfrm>
                    <a:off x="1905" y="7219"/>
                    <a:ext cx="221" cy="191"/>
                  </a:xfrm>
                  <a:prstGeom prst="rect">
                    <a:avLst/>
                  </a:prstGeom>
                  <a:solidFill>
                    <a:srgbClr val="000000"/>
                  </a:solidFill>
                  <a:ln w="38100">
                    <a:solidFill>
                      <a:schemeClr val="tx1"/>
                    </a:solidFill>
                    <a:miter lim="800000"/>
                    <a:headEnd/>
                    <a:tailEnd/>
                  </a:ln>
                  <a:effectLst>
                    <a:outerShdw dist="28398" dir="3806097" algn="ctr" rotWithShape="0">
                      <a:srgbClr val="7F7F7F">
                        <a:alpha val="50000"/>
                      </a:srgbClr>
                    </a:outerShdw>
                  </a:effectLst>
                </p:spPr>
                <p:txBody>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spcBef>
                        <a:spcPct val="0"/>
                      </a:spcBef>
                      <a:buClrTx/>
                      <a:buSzTx/>
                      <a:buFontTx/>
                      <a:buNone/>
                    </a:pPr>
                    <a:endParaRPr lang="en-US" altLang="en-US" sz="1800"/>
                  </a:p>
                </p:txBody>
              </p:sp>
              <p:sp>
                <p:nvSpPr>
                  <p:cNvPr id="50" name="Rectangle 13"/>
                  <p:cNvSpPr>
                    <a:spLocks noChangeArrowheads="1"/>
                  </p:cNvSpPr>
                  <p:nvPr/>
                </p:nvSpPr>
                <p:spPr bwMode="auto">
                  <a:xfrm>
                    <a:off x="1905" y="8554"/>
                    <a:ext cx="221" cy="431"/>
                  </a:xfrm>
                  <a:prstGeom prst="rect">
                    <a:avLst/>
                  </a:prstGeom>
                  <a:solidFill>
                    <a:srgbClr val="000000"/>
                  </a:solidFill>
                  <a:ln w="38100">
                    <a:solidFill>
                      <a:schemeClr val="tx1"/>
                    </a:solidFill>
                    <a:miter lim="800000"/>
                    <a:headEnd/>
                    <a:tailEnd/>
                  </a:ln>
                  <a:effectLst>
                    <a:outerShdw dist="28398" dir="3806097" algn="ctr" rotWithShape="0">
                      <a:srgbClr val="7F7F7F">
                        <a:alpha val="50000"/>
                      </a:srgbClr>
                    </a:outerShdw>
                  </a:effectLst>
                </p:spPr>
                <p:txBody>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spcBef>
                        <a:spcPct val="0"/>
                      </a:spcBef>
                      <a:buClrTx/>
                      <a:buSzTx/>
                      <a:buFontTx/>
                      <a:buNone/>
                    </a:pPr>
                    <a:endParaRPr lang="en-US" altLang="en-US" sz="1800"/>
                  </a:p>
                </p:txBody>
              </p:sp>
              <p:sp>
                <p:nvSpPr>
                  <p:cNvPr id="51" name="Rectangle 14"/>
                  <p:cNvSpPr>
                    <a:spLocks noChangeArrowheads="1"/>
                  </p:cNvSpPr>
                  <p:nvPr/>
                </p:nvSpPr>
                <p:spPr bwMode="auto">
                  <a:xfrm>
                    <a:off x="1905" y="7586"/>
                    <a:ext cx="221" cy="795"/>
                  </a:xfrm>
                  <a:prstGeom prst="rect">
                    <a:avLst/>
                  </a:prstGeom>
                  <a:solidFill>
                    <a:srgbClr val="000000"/>
                  </a:solidFill>
                  <a:ln w="38100">
                    <a:solidFill>
                      <a:schemeClr val="tx1"/>
                    </a:solidFill>
                    <a:miter lim="800000"/>
                    <a:headEnd/>
                    <a:tailEnd/>
                  </a:ln>
                  <a:effectLst>
                    <a:outerShdw dist="28398" dir="3806097" algn="ctr" rotWithShape="0">
                      <a:srgbClr val="7F7F7F">
                        <a:alpha val="50000"/>
                      </a:srgbClr>
                    </a:outerShdw>
                  </a:effectLst>
                </p:spPr>
                <p:txBody>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spcBef>
                        <a:spcPct val="0"/>
                      </a:spcBef>
                      <a:buClrTx/>
                      <a:buSzTx/>
                      <a:buFontTx/>
                      <a:buNone/>
                    </a:pPr>
                    <a:endParaRPr lang="en-US" altLang="en-US" sz="1800"/>
                  </a:p>
                </p:txBody>
              </p:sp>
            </p:grpSp>
            <p:grpSp>
              <p:nvGrpSpPr>
                <p:cNvPr id="32" name="Group 15"/>
                <p:cNvGrpSpPr>
                  <a:grpSpLocks/>
                </p:cNvGrpSpPr>
                <p:nvPr/>
              </p:nvGrpSpPr>
              <p:grpSpPr bwMode="auto">
                <a:xfrm>
                  <a:off x="2126" y="8941"/>
                  <a:ext cx="221" cy="1534"/>
                  <a:chOff x="2126" y="7219"/>
                  <a:chExt cx="221" cy="1534"/>
                </a:xfrm>
              </p:grpSpPr>
              <p:sp>
                <p:nvSpPr>
                  <p:cNvPr id="47" name="Rectangle 16"/>
                  <p:cNvSpPr>
                    <a:spLocks noChangeArrowheads="1"/>
                  </p:cNvSpPr>
                  <p:nvPr/>
                </p:nvSpPr>
                <p:spPr bwMode="auto">
                  <a:xfrm>
                    <a:off x="2126" y="7219"/>
                    <a:ext cx="221" cy="563"/>
                  </a:xfrm>
                  <a:prstGeom prst="rect">
                    <a:avLst/>
                  </a:prstGeom>
                  <a:solidFill>
                    <a:srgbClr val="000000"/>
                  </a:solidFill>
                  <a:ln w="38100">
                    <a:solidFill>
                      <a:schemeClr val="tx1"/>
                    </a:solidFill>
                    <a:miter lim="800000"/>
                    <a:headEnd/>
                    <a:tailEnd/>
                  </a:ln>
                  <a:effectLst>
                    <a:outerShdw dist="28398" dir="3806097" algn="ctr" rotWithShape="0">
                      <a:srgbClr val="7F7F7F">
                        <a:alpha val="50000"/>
                      </a:srgbClr>
                    </a:outerShdw>
                  </a:effectLst>
                </p:spPr>
                <p:txBody>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spcBef>
                        <a:spcPct val="0"/>
                      </a:spcBef>
                      <a:buClrTx/>
                      <a:buSzTx/>
                      <a:buFontTx/>
                      <a:buNone/>
                    </a:pPr>
                    <a:endParaRPr lang="en-US" altLang="en-US" sz="1800"/>
                  </a:p>
                </p:txBody>
              </p:sp>
              <p:sp>
                <p:nvSpPr>
                  <p:cNvPr id="48" name="Rectangle 17"/>
                  <p:cNvSpPr>
                    <a:spLocks noChangeArrowheads="1"/>
                  </p:cNvSpPr>
                  <p:nvPr/>
                </p:nvSpPr>
                <p:spPr bwMode="auto">
                  <a:xfrm>
                    <a:off x="2126" y="7958"/>
                    <a:ext cx="221" cy="795"/>
                  </a:xfrm>
                  <a:prstGeom prst="rect">
                    <a:avLst/>
                  </a:prstGeom>
                  <a:solidFill>
                    <a:srgbClr val="000000"/>
                  </a:solidFill>
                  <a:ln w="38100">
                    <a:solidFill>
                      <a:schemeClr val="tx1"/>
                    </a:solidFill>
                    <a:miter lim="800000"/>
                    <a:headEnd/>
                    <a:tailEnd/>
                  </a:ln>
                  <a:effectLst>
                    <a:outerShdw dist="28398" dir="3806097" algn="ctr" rotWithShape="0">
                      <a:srgbClr val="7F7F7F">
                        <a:alpha val="50000"/>
                      </a:srgbClr>
                    </a:outerShdw>
                  </a:effectLst>
                </p:spPr>
                <p:txBody>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spcBef>
                        <a:spcPct val="0"/>
                      </a:spcBef>
                      <a:buClrTx/>
                      <a:buSzTx/>
                      <a:buFontTx/>
                      <a:buNone/>
                    </a:pPr>
                    <a:endParaRPr lang="en-US" altLang="en-US" sz="1800"/>
                  </a:p>
                </p:txBody>
              </p:sp>
            </p:grpSp>
            <p:sp>
              <p:nvSpPr>
                <p:cNvPr id="33" name="Rectangle 18"/>
                <p:cNvSpPr>
                  <a:spLocks noChangeArrowheads="1"/>
                </p:cNvSpPr>
                <p:nvPr/>
              </p:nvSpPr>
              <p:spPr bwMode="auto">
                <a:xfrm>
                  <a:off x="2347" y="9150"/>
                  <a:ext cx="221" cy="795"/>
                </a:xfrm>
                <a:prstGeom prst="rect">
                  <a:avLst/>
                </a:prstGeom>
                <a:solidFill>
                  <a:srgbClr val="000000"/>
                </a:solidFill>
                <a:ln w="38100">
                  <a:solidFill>
                    <a:schemeClr val="tx1"/>
                  </a:solidFill>
                  <a:miter lim="800000"/>
                  <a:headEnd/>
                  <a:tailEnd/>
                </a:ln>
                <a:effectLst>
                  <a:outerShdw dist="28398" dir="3806097" algn="ctr" rotWithShape="0">
                    <a:srgbClr val="7F7F7F">
                      <a:alpha val="50000"/>
                    </a:srgbClr>
                  </a:outerShdw>
                </a:effectLst>
              </p:spPr>
              <p:txBody>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spcBef>
                      <a:spcPct val="0"/>
                    </a:spcBef>
                    <a:buClrTx/>
                    <a:buSzTx/>
                    <a:buFontTx/>
                    <a:buNone/>
                  </a:pPr>
                  <a:endParaRPr lang="en-US" altLang="en-US" sz="1800"/>
                </a:p>
              </p:txBody>
            </p:sp>
            <p:sp>
              <p:nvSpPr>
                <p:cNvPr id="34" name="Rectangle 19"/>
                <p:cNvSpPr>
                  <a:spLocks noChangeArrowheads="1"/>
                </p:cNvSpPr>
                <p:nvPr/>
              </p:nvSpPr>
              <p:spPr bwMode="auto">
                <a:xfrm>
                  <a:off x="2568" y="8941"/>
                  <a:ext cx="221" cy="393"/>
                </a:xfrm>
                <a:prstGeom prst="rect">
                  <a:avLst/>
                </a:prstGeom>
                <a:solidFill>
                  <a:srgbClr val="000000"/>
                </a:solidFill>
                <a:ln w="38100">
                  <a:solidFill>
                    <a:schemeClr val="tx1"/>
                  </a:solidFill>
                  <a:miter lim="800000"/>
                  <a:headEnd/>
                  <a:tailEnd/>
                </a:ln>
                <a:effectLst>
                  <a:outerShdw dist="28398" dir="3806097" algn="ctr" rotWithShape="0">
                    <a:srgbClr val="7F7F7F">
                      <a:alpha val="50000"/>
                    </a:srgbClr>
                  </a:outerShdw>
                </a:effectLst>
              </p:spPr>
              <p:txBody>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spcBef>
                      <a:spcPct val="0"/>
                    </a:spcBef>
                    <a:buClrTx/>
                    <a:buSzTx/>
                    <a:buFontTx/>
                    <a:buNone/>
                  </a:pPr>
                  <a:endParaRPr lang="en-US" altLang="en-US" sz="1800"/>
                </a:p>
              </p:txBody>
            </p:sp>
            <p:sp>
              <p:nvSpPr>
                <p:cNvPr id="35" name="Rectangle 20"/>
                <p:cNvSpPr>
                  <a:spLocks noChangeArrowheads="1"/>
                </p:cNvSpPr>
                <p:nvPr/>
              </p:nvSpPr>
              <p:spPr bwMode="auto">
                <a:xfrm>
                  <a:off x="2568" y="10478"/>
                  <a:ext cx="221" cy="229"/>
                </a:xfrm>
                <a:prstGeom prst="rect">
                  <a:avLst/>
                </a:prstGeom>
                <a:solidFill>
                  <a:srgbClr val="000000"/>
                </a:solidFill>
                <a:ln w="38100">
                  <a:solidFill>
                    <a:schemeClr val="tx1"/>
                  </a:solidFill>
                  <a:miter lim="800000"/>
                  <a:headEnd/>
                  <a:tailEnd/>
                </a:ln>
                <a:effectLst>
                  <a:outerShdw dist="28398" dir="3806097" algn="ctr" rotWithShape="0">
                    <a:srgbClr val="7F7F7F">
                      <a:alpha val="50000"/>
                    </a:srgbClr>
                  </a:outerShdw>
                </a:effectLst>
              </p:spPr>
              <p:txBody>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spcBef>
                      <a:spcPct val="0"/>
                    </a:spcBef>
                    <a:buClrTx/>
                    <a:buSzTx/>
                    <a:buFontTx/>
                    <a:buNone/>
                  </a:pPr>
                  <a:endParaRPr lang="en-US" altLang="en-US" sz="1800"/>
                </a:p>
              </p:txBody>
            </p:sp>
            <p:sp>
              <p:nvSpPr>
                <p:cNvPr id="36" name="Rectangle 21"/>
                <p:cNvSpPr>
                  <a:spLocks noChangeArrowheads="1"/>
                </p:cNvSpPr>
                <p:nvPr/>
              </p:nvSpPr>
              <p:spPr bwMode="auto">
                <a:xfrm>
                  <a:off x="2568" y="9510"/>
                  <a:ext cx="221" cy="795"/>
                </a:xfrm>
                <a:prstGeom prst="rect">
                  <a:avLst/>
                </a:prstGeom>
                <a:solidFill>
                  <a:srgbClr val="000000"/>
                </a:solidFill>
                <a:ln w="38100">
                  <a:solidFill>
                    <a:schemeClr val="tx1"/>
                  </a:solidFill>
                  <a:miter lim="800000"/>
                  <a:headEnd/>
                  <a:tailEnd/>
                </a:ln>
                <a:effectLst>
                  <a:outerShdw dist="28398" dir="3806097" algn="ctr" rotWithShape="0">
                    <a:srgbClr val="7F7F7F">
                      <a:alpha val="50000"/>
                    </a:srgbClr>
                  </a:outerShdw>
                </a:effectLst>
              </p:spPr>
              <p:txBody>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spcBef>
                      <a:spcPct val="0"/>
                    </a:spcBef>
                    <a:buClrTx/>
                    <a:buSzTx/>
                    <a:buFontTx/>
                    <a:buNone/>
                  </a:pPr>
                  <a:endParaRPr lang="en-US" altLang="en-US" sz="1800"/>
                </a:p>
              </p:txBody>
            </p:sp>
            <p:grpSp>
              <p:nvGrpSpPr>
                <p:cNvPr id="37" name="Group 22"/>
                <p:cNvGrpSpPr>
                  <a:grpSpLocks/>
                </p:cNvGrpSpPr>
                <p:nvPr/>
              </p:nvGrpSpPr>
              <p:grpSpPr bwMode="auto">
                <a:xfrm>
                  <a:off x="2789" y="8941"/>
                  <a:ext cx="221" cy="1766"/>
                  <a:chOff x="1684" y="7219"/>
                  <a:chExt cx="221" cy="1766"/>
                </a:xfrm>
              </p:grpSpPr>
              <p:sp>
                <p:nvSpPr>
                  <p:cNvPr id="45" name="Rectangle 23"/>
                  <p:cNvSpPr>
                    <a:spLocks noChangeArrowheads="1"/>
                  </p:cNvSpPr>
                  <p:nvPr/>
                </p:nvSpPr>
                <p:spPr bwMode="auto">
                  <a:xfrm>
                    <a:off x="1684" y="7219"/>
                    <a:ext cx="221" cy="795"/>
                  </a:xfrm>
                  <a:prstGeom prst="rect">
                    <a:avLst/>
                  </a:prstGeom>
                  <a:solidFill>
                    <a:srgbClr val="000000"/>
                  </a:solidFill>
                  <a:ln w="38100">
                    <a:solidFill>
                      <a:schemeClr val="tx1"/>
                    </a:solidFill>
                    <a:miter lim="800000"/>
                    <a:headEnd/>
                    <a:tailEnd/>
                  </a:ln>
                  <a:effectLst>
                    <a:outerShdw dist="28398" dir="3806097" algn="ctr" rotWithShape="0">
                      <a:srgbClr val="7F7F7F">
                        <a:alpha val="50000"/>
                      </a:srgbClr>
                    </a:outerShdw>
                  </a:effectLst>
                </p:spPr>
                <p:txBody>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spcBef>
                        <a:spcPct val="0"/>
                      </a:spcBef>
                      <a:buClrTx/>
                      <a:buSzTx/>
                      <a:buFontTx/>
                      <a:buNone/>
                    </a:pPr>
                    <a:endParaRPr lang="en-US" altLang="en-US" sz="1800"/>
                  </a:p>
                </p:txBody>
              </p:sp>
              <p:sp>
                <p:nvSpPr>
                  <p:cNvPr id="46" name="Rectangle 24"/>
                  <p:cNvSpPr>
                    <a:spLocks noChangeArrowheads="1"/>
                  </p:cNvSpPr>
                  <p:nvPr/>
                </p:nvSpPr>
                <p:spPr bwMode="auto">
                  <a:xfrm>
                    <a:off x="1684" y="8190"/>
                    <a:ext cx="221" cy="795"/>
                  </a:xfrm>
                  <a:prstGeom prst="rect">
                    <a:avLst/>
                  </a:prstGeom>
                  <a:solidFill>
                    <a:srgbClr val="000000"/>
                  </a:solidFill>
                  <a:ln w="38100">
                    <a:solidFill>
                      <a:schemeClr val="tx1"/>
                    </a:solidFill>
                    <a:miter lim="800000"/>
                    <a:headEnd/>
                    <a:tailEnd/>
                  </a:ln>
                  <a:effectLst>
                    <a:outerShdw dist="28398" dir="3806097" algn="ctr" rotWithShape="0">
                      <a:srgbClr val="7F7F7F">
                        <a:alpha val="50000"/>
                      </a:srgbClr>
                    </a:outerShdw>
                  </a:effectLst>
                </p:spPr>
                <p:txBody>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spcBef>
                        <a:spcPct val="0"/>
                      </a:spcBef>
                      <a:buClrTx/>
                      <a:buSzTx/>
                      <a:buFontTx/>
                      <a:buNone/>
                    </a:pPr>
                    <a:endParaRPr lang="en-US" altLang="en-US" sz="1800"/>
                  </a:p>
                </p:txBody>
              </p:sp>
            </p:grpSp>
            <p:grpSp>
              <p:nvGrpSpPr>
                <p:cNvPr id="38" name="Group 25"/>
                <p:cNvGrpSpPr>
                  <a:grpSpLocks/>
                </p:cNvGrpSpPr>
                <p:nvPr/>
              </p:nvGrpSpPr>
              <p:grpSpPr bwMode="auto">
                <a:xfrm>
                  <a:off x="3010" y="8941"/>
                  <a:ext cx="221" cy="1766"/>
                  <a:chOff x="1905" y="7219"/>
                  <a:chExt cx="221" cy="1766"/>
                </a:xfrm>
              </p:grpSpPr>
              <p:sp>
                <p:nvSpPr>
                  <p:cNvPr id="42" name="Rectangle 26"/>
                  <p:cNvSpPr>
                    <a:spLocks noChangeArrowheads="1"/>
                  </p:cNvSpPr>
                  <p:nvPr/>
                </p:nvSpPr>
                <p:spPr bwMode="auto">
                  <a:xfrm>
                    <a:off x="1905" y="7219"/>
                    <a:ext cx="221" cy="191"/>
                  </a:xfrm>
                  <a:prstGeom prst="rect">
                    <a:avLst/>
                  </a:prstGeom>
                  <a:solidFill>
                    <a:srgbClr val="000000"/>
                  </a:solidFill>
                  <a:ln w="38100">
                    <a:solidFill>
                      <a:schemeClr val="tx1"/>
                    </a:solidFill>
                    <a:miter lim="800000"/>
                    <a:headEnd/>
                    <a:tailEnd/>
                  </a:ln>
                  <a:effectLst>
                    <a:outerShdw dist="28398" dir="3806097" algn="ctr" rotWithShape="0">
                      <a:srgbClr val="7F7F7F">
                        <a:alpha val="50000"/>
                      </a:srgbClr>
                    </a:outerShdw>
                  </a:effectLst>
                </p:spPr>
                <p:txBody>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spcBef>
                        <a:spcPct val="0"/>
                      </a:spcBef>
                      <a:buClrTx/>
                      <a:buSzTx/>
                      <a:buFontTx/>
                      <a:buNone/>
                    </a:pPr>
                    <a:endParaRPr lang="en-US" altLang="en-US" sz="1800"/>
                  </a:p>
                </p:txBody>
              </p:sp>
              <p:sp>
                <p:nvSpPr>
                  <p:cNvPr id="43" name="Rectangle 27"/>
                  <p:cNvSpPr>
                    <a:spLocks noChangeArrowheads="1"/>
                  </p:cNvSpPr>
                  <p:nvPr/>
                </p:nvSpPr>
                <p:spPr bwMode="auto">
                  <a:xfrm>
                    <a:off x="1905" y="8554"/>
                    <a:ext cx="221" cy="431"/>
                  </a:xfrm>
                  <a:prstGeom prst="rect">
                    <a:avLst/>
                  </a:prstGeom>
                  <a:solidFill>
                    <a:srgbClr val="000000"/>
                  </a:solidFill>
                  <a:ln w="38100">
                    <a:solidFill>
                      <a:schemeClr val="tx1"/>
                    </a:solidFill>
                    <a:miter lim="800000"/>
                    <a:headEnd/>
                    <a:tailEnd/>
                  </a:ln>
                  <a:effectLst>
                    <a:outerShdw dist="28398" dir="3806097" algn="ctr" rotWithShape="0">
                      <a:srgbClr val="7F7F7F">
                        <a:alpha val="50000"/>
                      </a:srgbClr>
                    </a:outerShdw>
                  </a:effectLst>
                </p:spPr>
                <p:txBody>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spcBef>
                        <a:spcPct val="0"/>
                      </a:spcBef>
                      <a:buClrTx/>
                      <a:buSzTx/>
                      <a:buFontTx/>
                      <a:buNone/>
                    </a:pPr>
                    <a:endParaRPr lang="en-US" altLang="en-US" sz="1800"/>
                  </a:p>
                </p:txBody>
              </p:sp>
              <p:sp>
                <p:nvSpPr>
                  <p:cNvPr id="44" name="Rectangle 28"/>
                  <p:cNvSpPr>
                    <a:spLocks noChangeArrowheads="1"/>
                  </p:cNvSpPr>
                  <p:nvPr/>
                </p:nvSpPr>
                <p:spPr bwMode="auto">
                  <a:xfrm>
                    <a:off x="1905" y="7586"/>
                    <a:ext cx="221" cy="795"/>
                  </a:xfrm>
                  <a:prstGeom prst="rect">
                    <a:avLst/>
                  </a:prstGeom>
                  <a:solidFill>
                    <a:srgbClr val="000000"/>
                  </a:solidFill>
                  <a:ln w="38100">
                    <a:solidFill>
                      <a:schemeClr val="tx1"/>
                    </a:solidFill>
                    <a:miter lim="800000"/>
                    <a:headEnd/>
                    <a:tailEnd/>
                  </a:ln>
                  <a:effectLst>
                    <a:outerShdw dist="28398" dir="3806097" algn="ctr" rotWithShape="0">
                      <a:srgbClr val="7F7F7F">
                        <a:alpha val="50000"/>
                      </a:srgbClr>
                    </a:outerShdw>
                  </a:effectLst>
                </p:spPr>
                <p:txBody>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spcBef>
                        <a:spcPct val="0"/>
                      </a:spcBef>
                      <a:buClrTx/>
                      <a:buSzTx/>
                      <a:buFontTx/>
                      <a:buNone/>
                    </a:pPr>
                    <a:endParaRPr lang="en-US" altLang="en-US" sz="1800"/>
                  </a:p>
                </p:txBody>
              </p:sp>
            </p:grpSp>
            <p:grpSp>
              <p:nvGrpSpPr>
                <p:cNvPr id="39" name="Group 29"/>
                <p:cNvGrpSpPr>
                  <a:grpSpLocks/>
                </p:cNvGrpSpPr>
                <p:nvPr/>
              </p:nvGrpSpPr>
              <p:grpSpPr bwMode="auto">
                <a:xfrm>
                  <a:off x="3231" y="8941"/>
                  <a:ext cx="221" cy="1534"/>
                  <a:chOff x="2126" y="7219"/>
                  <a:chExt cx="221" cy="1534"/>
                </a:xfrm>
              </p:grpSpPr>
              <p:sp>
                <p:nvSpPr>
                  <p:cNvPr id="40" name="Rectangle 30"/>
                  <p:cNvSpPr>
                    <a:spLocks noChangeArrowheads="1"/>
                  </p:cNvSpPr>
                  <p:nvPr/>
                </p:nvSpPr>
                <p:spPr bwMode="auto">
                  <a:xfrm>
                    <a:off x="2126" y="7219"/>
                    <a:ext cx="221" cy="563"/>
                  </a:xfrm>
                  <a:prstGeom prst="rect">
                    <a:avLst/>
                  </a:prstGeom>
                  <a:solidFill>
                    <a:srgbClr val="000000"/>
                  </a:solidFill>
                  <a:ln w="38100">
                    <a:solidFill>
                      <a:schemeClr val="tx1"/>
                    </a:solidFill>
                    <a:miter lim="800000"/>
                    <a:headEnd/>
                    <a:tailEnd/>
                  </a:ln>
                  <a:effectLst>
                    <a:outerShdw dist="28398" dir="3806097" algn="ctr" rotWithShape="0">
                      <a:srgbClr val="7F7F7F">
                        <a:alpha val="50000"/>
                      </a:srgbClr>
                    </a:outerShdw>
                  </a:effectLst>
                </p:spPr>
                <p:txBody>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spcBef>
                        <a:spcPct val="0"/>
                      </a:spcBef>
                      <a:buClrTx/>
                      <a:buSzTx/>
                      <a:buFontTx/>
                      <a:buNone/>
                    </a:pPr>
                    <a:endParaRPr lang="en-US" altLang="en-US" sz="1800"/>
                  </a:p>
                </p:txBody>
              </p:sp>
              <p:sp>
                <p:nvSpPr>
                  <p:cNvPr id="41" name="Rectangle 31"/>
                  <p:cNvSpPr>
                    <a:spLocks noChangeArrowheads="1"/>
                  </p:cNvSpPr>
                  <p:nvPr/>
                </p:nvSpPr>
                <p:spPr bwMode="auto">
                  <a:xfrm>
                    <a:off x="2126" y="7958"/>
                    <a:ext cx="221" cy="795"/>
                  </a:xfrm>
                  <a:prstGeom prst="rect">
                    <a:avLst/>
                  </a:prstGeom>
                  <a:solidFill>
                    <a:srgbClr val="000000"/>
                  </a:solidFill>
                  <a:ln w="38100">
                    <a:solidFill>
                      <a:schemeClr val="tx1"/>
                    </a:solidFill>
                    <a:miter lim="800000"/>
                    <a:headEnd/>
                    <a:tailEnd/>
                  </a:ln>
                  <a:effectLst>
                    <a:outerShdw dist="28398" dir="3806097" algn="ctr" rotWithShape="0">
                      <a:srgbClr val="7F7F7F">
                        <a:alpha val="50000"/>
                      </a:srgbClr>
                    </a:outerShdw>
                  </a:effectLst>
                </p:spPr>
                <p:txBody>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spcBef>
                        <a:spcPct val="0"/>
                      </a:spcBef>
                      <a:buClrTx/>
                      <a:buSzTx/>
                      <a:buFontTx/>
                      <a:buNone/>
                    </a:pPr>
                    <a:endParaRPr lang="en-US" altLang="en-US" sz="1800"/>
                  </a:p>
                </p:txBody>
              </p:sp>
            </p:grpSp>
          </p:grpSp>
        </p:grpSp>
        <p:sp>
          <p:nvSpPr>
            <p:cNvPr id="27" name="Rectangle 10"/>
            <p:cNvSpPr>
              <a:spLocks noChangeArrowheads="1"/>
            </p:cNvSpPr>
            <p:nvPr/>
          </p:nvSpPr>
          <p:spPr bwMode="auto">
            <a:xfrm>
              <a:off x="1674836" y="464948"/>
              <a:ext cx="2439964" cy="2583052"/>
            </a:xfrm>
            <a:prstGeom prst="rect">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spcBef>
                  <a:spcPct val="0"/>
                </a:spcBef>
                <a:buClrTx/>
                <a:buSzTx/>
                <a:buFontTx/>
                <a:buNone/>
              </a:pPr>
              <a:endParaRPr lang="en-US" altLang="en-US" sz="1800"/>
            </a:p>
          </p:txBody>
        </p:sp>
      </p:grpSp>
    </p:spTree>
    <p:extLst>
      <p:ext uri="{BB962C8B-B14F-4D97-AF65-F5344CB8AC3E}">
        <p14:creationId xmlns:p14="http://schemas.microsoft.com/office/powerpoint/2010/main" val="3920611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Textiles: Complex Fabric Weaves</a:t>
            </a:r>
          </a:p>
        </p:txBody>
      </p:sp>
      <p:sp>
        <p:nvSpPr>
          <p:cNvPr id="3" name="Content Placeholder 2"/>
          <p:cNvSpPr>
            <a:spLocks noGrp="1"/>
          </p:cNvSpPr>
          <p:nvPr>
            <p:ph idx="1"/>
          </p:nvPr>
        </p:nvSpPr>
        <p:spPr>
          <a:xfrm>
            <a:off x="3535680" y="1442720"/>
            <a:ext cx="7818120" cy="4734243"/>
          </a:xfrm>
        </p:spPr>
        <p:txBody>
          <a:bodyPr>
            <a:normAutofit fontScale="92500" lnSpcReduction="20000"/>
          </a:bodyPr>
          <a:lstStyle/>
          <a:p>
            <a:r>
              <a:rPr lang="en-US" dirty="0"/>
              <a:t>Jacquard: The word “jacquard” is used loosely for any textile made with more than 25 warp arrangements.  The looms do not use harnesses. They use wire to lift each warp yarn. </a:t>
            </a:r>
          </a:p>
          <a:p>
            <a:pPr lvl="1"/>
            <a:r>
              <a:rPr lang="en-US" dirty="0"/>
              <a:t>Damask – reversible fabric with complex design</a:t>
            </a:r>
          </a:p>
          <a:p>
            <a:pPr lvl="1"/>
            <a:r>
              <a:rPr lang="en-US" dirty="0"/>
              <a:t>Jacquard – reversible fabric with tapestry or floral design</a:t>
            </a:r>
          </a:p>
          <a:p>
            <a:pPr lvl="1"/>
            <a:r>
              <a:rPr lang="en-US" dirty="0"/>
              <a:t>Brocade – embossed or raised floral or scroll design with floats on backside</a:t>
            </a:r>
          </a:p>
          <a:p>
            <a:r>
              <a:rPr lang="en-US" dirty="0"/>
              <a:t>Extra Yarn Weaves introduce extra yarns in the warp or weft to create textures or patterns</a:t>
            </a:r>
          </a:p>
          <a:p>
            <a:pPr lvl="1"/>
            <a:r>
              <a:rPr lang="en-US" dirty="0"/>
              <a:t>Pile fabrics such as velvet and terry cloth</a:t>
            </a:r>
          </a:p>
          <a:p>
            <a:pPr lvl="1"/>
            <a:r>
              <a:rPr lang="en-US" dirty="0"/>
              <a:t>Dobby dots and stripes</a:t>
            </a:r>
          </a:p>
          <a:p>
            <a:pPr lvl="1"/>
            <a:r>
              <a:rPr lang="en-US" dirty="0"/>
              <a:t>Spot weaves in the shapes of flowers or animals or geometric shapes like dotted </a:t>
            </a:r>
            <a:r>
              <a:rPr lang="en-US" dirty="0" err="1"/>
              <a:t>swiss</a:t>
            </a:r>
            <a:endParaRPr lang="en-US" dirty="0"/>
          </a:p>
          <a:p>
            <a:r>
              <a:rPr lang="en-US" dirty="0"/>
              <a:t>Leno: twists the warp yarn between the weft making a space like a lattice</a:t>
            </a:r>
          </a:p>
          <a:p>
            <a:pPr lvl="1"/>
            <a:r>
              <a:rPr lang="en-US" dirty="0"/>
              <a:t>cheesecloth</a:t>
            </a:r>
          </a:p>
        </p:txBody>
      </p:sp>
      <p:grpSp>
        <p:nvGrpSpPr>
          <p:cNvPr id="4" name="Group 1"/>
          <p:cNvGrpSpPr>
            <a:grpSpLocks/>
          </p:cNvGrpSpPr>
          <p:nvPr/>
        </p:nvGrpSpPr>
        <p:grpSpPr bwMode="auto">
          <a:xfrm>
            <a:off x="1017964" y="1556768"/>
            <a:ext cx="2063500" cy="4350232"/>
            <a:chOff x="3049588" y="142875"/>
            <a:chExt cx="2949575" cy="6218521"/>
          </a:xfrm>
        </p:grpSpPr>
        <p:sp>
          <p:nvSpPr>
            <p:cNvPr id="5" name="Rectangle 99"/>
            <p:cNvSpPr>
              <a:spLocks noChangeArrowheads="1"/>
            </p:cNvSpPr>
            <p:nvPr/>
          </p:nvSpPr>
          <p:spPr bwMode="auto">
            <a:xfrm>
              <a:off x="4421455" y="144660"/>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 name="Rectangle 101"/>
            <p:cNvSpPr>
              <a:spLocks noChangeArrowheads="1"/>
            </p:cNvSpPr>
            <p:nvPr/>
          </p:nvSpPr>
          <p:spPr bwMode="auto">
            <a:xfrm>
              <a:off x="4371525" y="144647"/>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7" name="Rectangle 102"/>
            <p:cNvSpPr>
              <a:spLocks noChangeArrowheads="1"/>
            </p:cNvSpPr>
            <p:nvPr/>
          </p:nvSpPr>
          <p:spPr bwMode="auto">
            <a:xfrm>
              <a:off x="4740527" y="144673"/>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8" name="Rectangle 103"/>
            <p:cNvSpPr>
              <a:spLocks noChangeArrowheads="1"/>
            </p:cNvSpPr>
            <p:nvPr/>
          </p:nvSpPr>
          <p:spPr bwMode="auto">
            <a:xfrm>
              <a:off x="4644949" y="144660"/>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9" name="Rectangle 104"/>
            <p:cNvSpPr>
              <a:spLocks noChangeArrowheads="1"/>
            </p:cNvSpPr>
            <p:nvPr/>
          </p:nvSpPr>
          <p:spPr bwMode="auto">
            <a:xfrm>
              <a:off x="4690597" y="144661"/>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0" name="Rectangle 105"/>
            <p:cNvSpPr>
              <a:spLocks noChangeArrowheads="1"/>
            </p:cNvSpPr>
            <p:nvPr/>
          </p:nvSpPr>
          <p:spPr bwMode="auto">
            <a:xfrm>
              <a:off x="5059599" y="144686"/>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1" name="Rectangle 107"/>
            <p:cNvSpPr>
              <a:spLocks noChangeArrowheads="1"/>
            </p:cNvSpPr>
            <p:nvPr/>
          </p:nvSpPr>
          <p:spPr bwMode="auto">
            <a:xfrm>
              <a:off x="5009669" y="144674"/>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2" name="Rectangle 108"/>
            <p:cNvSpPr>
              <a:spLocks noChangeArrowheads="1"/>
            </p:cNvSpPr>
            <p:nvPr/>
          </p:nvSpPr>
          <p:spPr bwMode="auto">
            <a:xfrm>
              <a:off x="5378671" y="144699"/>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3" name="Rectangle 109"/>
            <p:cNvSpPr>
              <a:spLocks noChangeArrowheads="1"/>
            </p:cNvSpPr>
            <p:nvPr/>
          </p:nvSpPr>
          <p:spPr bwMode="auto">
            <a:xfrm>
              <a:off x="5283093" y="144686"/>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4" name="Rectangle 110"/>
            <p:cNvSpPr>
              <a:spLocks noChangeArrowheads="1"/>
            </p:cNvSpPr>
            <p:nvPr/>
          </p:nvSpPr>
          <p:spPr bwMode="auto">
            <a:xfrm>
              <a:off x="5328741" y="144687"/>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5" name="Rectangle 111"/>
            <p:cNvSpPr>
              <a:spLocks noChangeArrowheads="1"/>
            </p:cNvSpPr>
            <p:nvPr/>
          </p:nvSpPr>
          <p:spPr bwMode="auto">
            <a:xfrm>
              <a:off x="3145166" y="144660"/>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6" name="Rectangle 112"/>
            <p:cNvSpPr>
              <a:spLocks noChangeArrowheads="1"/>
            </p:cNvSpPr>
            <p:nvPr/>
          </p:nvSpPr>
          <p:spPr bwMode="auto">
            <a:xfrm>
              <a:off x="3049588" y="144646"/>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7" name="Rectangle 113"/>
            <p:cNvSpPr>
              <a:spLocks noChangeArrowheads="1"/>
            </p:cNvSpPr>
            <p:nvPr/>
          </p:nvSpPr>
          <p:spPr bwMode="auto">
            <a:xfrm>
              <a:off x="3095237" y="144647"/>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8" name="Rectangle 114"/>
            <p:cNvSpPr>
              <a:spLocks noChangeArrowheads="1"/>
            </p:cNvSpPr>
            <p:nvPr/>
          </p:nvSpPr>
          <p:spPr bwMode="auto">
            <a:xfrm>
              <a:off x="3464239" y="144673"/>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9" name="Rectangle 115"/>
            <p:cNvSpPr>
              <a:spLocks noChangeArrowheads="1"/>
            </p:cNvSpPr>
            <p:nvPr/>
          </p:nvSpPr>
          <p:spPr bwMode="auto">
            <a:xfrm>
              <a:off x="3368660" y="144660"/>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0" name="Rectangle 116"/>
            <p:cNvSpPr>
              <a:spLocks noChangeArrowheads="1"/>
            </p:cNvSpPr>
            <p:nvPr/>
          </p:nvSpPr>
          <p:spPr bwMode="auto">
            <a:xfrm>
              <a:off x="3414308" y="144661"/>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1" name="Rectangle 117"/>
            <p:cNvSpPr>
              <a:spLocks noChangeArrowheads="1"/>
            </p:cNvSpPr>
            <p:nvPr/>
          </p:nvSpPr>
          <p:spPr bwMode="auto">
            <a:xfrm>
              <a:off x="3783311" y="144686"/>
              <a:ext cx="223494" cy="927955"/>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2" name="Rectangle 118"/>
            <p:cNvSpPr>
              <a:spLocks noChangeArrowheads="1"/>
            </p:cNvSpPr>
            <p:nvPr/>
          </p:nvSpPr>
          <p:spPr bwMode="auto">
            <a:xfrm>
              <a:off x="3687732" y="144673"/>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3" name="Rectangle 119"/>
            <p:cNvSpPr>
              <a:spLocks noChangeArrowheads="1"/>
            </p:cNvSpPr>
            <p:nvPr/>
          </p:nvSpPr>
          <p:spPr bwMode="auto">
            <a:xfrm>
              <a:off x="3733381" y="144674"/>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4" name="Rectangle 120"/>
            <p:cNvSpPr>
              <a:spLocks noChangeArrowheads="1"/>
            </p:cNvSpPr>
            <p:nvPr/>
          </p:nvSpPr>
          <p:spPr bwMode="auto">
            <a:xfrm>
              <a:off x="4102383" y="144699"/>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5" name="Rectangle 121"/>
            <p:cNvSpPr>
              <a:spLocks noChangeArrowheads="1"/>
            </p:cNvSpPr>
            <p:nvPr/>
          </p:nvSpPr>
          <p:spPr bwMode="auto">
            <a:xfrm>
              <a:off x="4006804" y="144686"/>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6" name="Rectangle 122"/>
            <p:cNvSpPr>
              <a:spLocks noChangeArrowheads="1"/>
            </p:cNvSpPr>
            <p:nvPr/>
          </p:nvSpPr>
          <p:spPr bwMode="auto">
            <a:xfrm>
              <a:off x="4052453" y="144687"/>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7" name="Rectangle 123"/>
            <p:cNvSpPr>
              <a:spLocks noChangeArrowheads="1"/>
            </p:cNvSpPr>
            <p:nvPr/>
          </p:nvSpPr>
          <p:spPr bwMode="auto">
            <a:xfrm>
              <a:off x="4421455" y="454600"/>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8" name="Rectangle 124"/>
            <p:cNvSpPr>
              <a:spLocks noChangeArrowheads="1"/>
            </p:cNvSpPr>
            <p:nvPr/>
          </p:nvSpPr>
          <p:spPr bwMode="auto">
            <a:xfrm>
              <a:off x="4325877" y="454587"/>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9" name="Rectangle 125"/>
            <p:cNvSpPr>
              <a:spLocks noChangeArrowheads="1"/>
            </p:cNvSpPr>
            <p:nvPr/>
          </p:nvSpPr>
          <p:spPr bwMode="auto">
            <a:xfrm>
              <a:off x="4371525" y="454588"/>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0" name="Rectangle 126"/>
            <p:cNvSpPr>
              <a:spLocks noChangeArrowheads="1"/>
            </p:cNvSpPr>
            <p:nvPr/>
          </p:nvSpPr>
          <p:spPr bwMode="auto">
            <a:xfrm>
              <a:off x="4740527" y="454613"/>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1" name="Rectangle 127"/>
            <p:cNvSpPr>
              <a:spLocks noChangeArrowheads="1"/>
            </p:cNvSpPr>
            <p:nvPr/>
          </p:nvSpPr>
          <p:spPr bwMode="auto">
            <a:xfrm>
              <a:off x="4644949" y="454600"/>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2" name="Rectangle 128"/>
            <p:cNvSpPr>
              <a:spLocks noChangeArrowheads="1"/>
            </p:cNvSpPr>
            <p:nvPr/>
          </p:nvSpPr>
          <p:spPr bwMode="auto">
            <a:xfrm>
              <a:off x="4690597" y="454601"/>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3" name="Rectangle 129"/>
            <p:cNvSpPr>
              <a:spLocks noChangeArrowheads="1"/>
            </p:cNvSpPr>
            <p:nvPr/>
          </p:nvSpPr>
          <p:spPr bwMode="auto">
            <a:xfrm>
              <a:off x="5059599" y="454626"/>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4" name="Rectangle 130"/>
            <p:cNvSpPr>
              <a:spLocks noChangeArrowheads="1"/>
            </p:cNvSpPr>
            <p:nvPr/>
          </p:nvSpPr>
          <p:spPr bwMode="auto">
            <a:xfrm>
              <a:off x="4964020" y="454613"/>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5" name="Rectangle 131"/>
            <p:cNvSpPr>
              <a:spLocks noChangeArrowheads="1"/>
            </p:cNvSpPr>
            <p:nvPr/>
          </p:nvSpPr>
          <p:spPr bwMode="auto">
            <a:xfrm>
              <a:off x="5009669" y="454613"/>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6" name="Rectangle 132"/>
            <p:cNvSpPr>
              <a:spLocks noChangeArrowheads="1"/>
            </p:cNvSpPr>
            <p:nvPr/>
          </p:nvSpPr>
          <p:spPr bwMode="auto">
            <a:xfrm>
              <a:off x="5378671" y="454640"/>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7" name="Rectangle 133"/>
            <p:cNvSpPr>
              <a:spLocks noChangeArrowheads="1"/>
            </p:cNvSpPr>
            <p:nvPr/>
          </p:nvSpPr>
          <p:spPr bwMode="auto">
            <a:xfrm>
              <a:off x="5283093" y="454626"/>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8" name="Rectangle 134"/>
            <p:cNvSpPr>
              <a:spLocks noChangeArrowheads="1"/>
            </p:cNvSpPr>
            <p:nvPr/>
          </p:nvSpPr>
          <p:spPr bwMode="auto">
            <a:xfrm>
              <a:off x="5328741" y="454627"/>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9" name="Rectangle 135"/>
            <p:cNvSpPr>
              <a:spLocks noChangeArrowheads="1"/>
            </p:cNvSpPr>
            <p:nvPr/>
          </p:nvSpPr>
          <p:spPr bwMode="auto">
            <a:xfrm>
              <a:off x="3145166" y="454600"/>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0" name="Rectangle 136"/>
            <p:cNvSpPr>
              <a:spLocks noChangeArrowheads="1"/>
            </p:cNvSpPr>
            <p:nvPr/>
          </p:nvSpPr>
          <p:spPr bwMode="auto">
            <a:xfrm>
              <a:off x="3049588" y="454587"/>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1" name="Rectangle 138"/>
            <p:cNvSpPr>
              <a:spLocks noChangeArrowheads="1"/>
            </p:cNvSpPr>
            <p:nvPr/>
          </p:nvSpPr>
          <p:spPr bwMode="auto">
            <a:xfrm>
              <a:off x="3464239" y="454613"/>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2" name="Rectangle 139"/>
            <p:cNvSpPr>
              <a:spLocks noChangeArrowheads="1"/>
            </p:cNvSpPr>
            <p:nvPr/>
          </p:nvSpPr>
          <p:spPr bwMode="auto">
            <a:xfrm>
              <a:off x="3368660" y="454600"/>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3" name="Rectangle 140"/>
            <p:cNvSpPr>
              <a:spLocks noChangeArrowheads="1"/>
            </p:cNvSpPr>
            <p:nvPr/>
          </p:nvSpPr>
          <p:spPr bwMode="auto">
            <a:xfrm>
              <a:off x="3414308" y="454601"/>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4" name="Rectangle 142"/>
            <p:cNvSpPr>
              <a:spLocks noChangeArrowheads="1"/>
            </p:cNvSpPr>
            <p:nvPr/>
          </p:nvSpPr>
          <p:spPr bwMode="auto">
            <a:xfrm>
              <a:off x="3687732" y="454613"/>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5" name="Rectangle 143"/>
            <p:cNvSpPr>
              <a:spLocks noChangeArrowheads="1"/>
            </p:cNvSpPr>
            <p:nvPr/>
          </p:nvSpPr>
          <p:spPr bwMode="auto">
            <a:xfrm>
              <a:off x="3733381" y="454613"/>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6" name="Rectangle 144"/>
            <p:cNvSpPr>
              <a:spLocks noChangeArrowheads="1"/>
            </p:cNvSpPr>
            <p:nvPr/>
          </p:nvSpPr>
          <p:spPr bwMode="auto">
            <a:xfrm>
              <a:off x="4102383" y="454640"/>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7" name="Rectangle 145"/>
            <p:cNvSpPr>
              <a:spLocks noChangeArrowheads="1"/>
            </p:cNvSpPr>
            <p:nvPr/>
          </p:nvSpPr>
          <p:spPr bwMode="auto">
            <a:xfrm>
              <a:off x="4006804" y="454626"/>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8" name="Rectangle 146"/>
            <p:cNvSpPr>
              <a:spLocks noChangeArrowheads="1"/>
            </p:cNvSpPr>
            <p:nvPr/>
          </p:nvSpPr>
          <p:spPr bwMode="auto">
            <a:xfrm>
              <a:off x="4052453" y="454627"/>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9" name="Rectangle 147"/>
            <p:cNvSpPr>
              <a:spLocks noChangeArrowheads="1"/>
            </p:cNvSpPr>
            <p:nvPr/>
          </p:nvSpPr>
          <p:spPr bwMode="auto">
            <a:xfrm>
              <a:off x="5695321" y="144747"/>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0" name="Rectangle 149"/>
            <p:cNvSpPr>
              <a:spLocks noChangeArrowheads="1"/>
            </p:cNvSpPr>
            <p:nvPr/>
          </p:nvSpPr>
          <p:spPr bwMode="auto">
            <a:xfrm>
              <a:off x="5645391" y="145136"/>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1" name="Rectangle 150"/>
            <p:cNvSpPr>
              <a:spLocks noChangeArrowheads="1"/>
            </p:cNvSpPr>
            <p:nvPr/>
          </p:nvSpPr>
          <p:spPr bwMode="auto">
            <a:xfrm>
              <a:off x="5697245" y="452781"/>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2" name="Rectangle 151"/>
            <p:cNvSpPr>
              <a:spLocks noChangeArrowheads="1"/>
            </p:cNvSpPr>
            <p:nvPr/>
          </p:nvSpPr>
          <p:spPr bwMode="auto">
            <a:xfrm>
              <a:off x="5601667" y="452768"/>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3" name="Rectangle 152"/>
            <p:cNvSpPr>
              <a:spLocks noChangeArrowheads="1"/>
            </p:cNvSpPr>
            <p:nvPr/>
          </p:nvSpPr>
          <p:spPr bwMode="auto">
            <a:xfrm>
              <a:off x="5647315" y="452769"/>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4" name="Rectangle 153"/>
            <p:cNvSpPr>
              <a:spLocks noChangeArrowheads="1"/>
            </p:cNvSpPr>
            <p:nvPr/>
          </p:nvSpPr>
          <p:spPr bwMode="auto">
            <a:xfrm>
              <a:off x="4421455" y="764532"/>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5" name="Rectangle 154"/>
            <p:cNvSpPr>
              <a:spLocks noChangeArrowheads="1"/>
            </p:cNvSpPr>
            <p:nvPr/>
          </p:nvSpPr>
          <p:spPr bwMode="auto">
            <a:xfrm>
              <a:off x="4325877" y="764519"/>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6" name="Rectangle 155"/>
            <p:cNvSpPr>
              <a:spLocks noChangeArrowheads="1"/>
            </p:cNvSpPr>
            <p:nvPr/>
          </p:nvSpPr>
          <p:spPr bwMode="auto">
            <a:xfrm>
              <a:off x="4371525" y="764520"/>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7" name="Rectangle 156"/>
            <p:cNvSpPr>
              <a:spLocks noChangeArrowheads="1"/>
            </p:cNvSpPr>
            <p:nvPr/>
          </p:nvSpPr>
          <p:spPr bwMode="auto">
            <a:xfrm>
              <a:off x="4740527" y="764546"/>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8" name="Rectangle 157"/>
            <p:cNvSpPr>
              <a:spLocks noChangeArrowheads="1"/>
            </p:cNvSpPr>
            <p:nvPr/>
          </p:nvSpPr>
          <p:spPr bwMode="auto">
            <a:xfrm>
              <a:off x="4644949" y="764532"/>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9" name="Rectangle 158"/>
            <p:cNvSpPr>
              <a:spLocks noChangeArrowheads="1"/>
            </p:cNvSpPr>
            <p:nvPr/>
          </p:nvSpPr>
          <p:spPr bwMode="auto">
            <a:xfrm>
              <a:off x="4690597" y="764533"/>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0" name="Rectangle 159"/>
            <p:cNvSpPr>
              <a:spLocks noChangeArrowheads="1"/>
            </p:cNvSpPr>
            <p:nvPr/>
          </p:nvSpPr>
          <p:spPr bwMode="auto">
            <a:xfrm>
              <a:off x="5059599" y="764559"/>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1" name="Rectangle 160"/>
            <p:cNvSpPr>
              <a:spLocks noChangeArrowheads="1"/>
            </p:cNvSpPr>
            <p:nvPr/>
          </p:nvSpPr>
          <p:spPr bwMode="auto">
            <a:xfrm>
              <a:off x="4964020" y="764546"/>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2" name="Rectangle 161"/>
            <p:cNvSpPr>
              <a:spLocks noChangeArrowheads="1"/>
            </p:cNvSpPr>
            <p:nvPr/>
          </p:nvSpPr>
          <p:spPr bwMode="auto">
            <a:xfrm>
              <a:off x="5009669" y="764547"/>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3" name="Rectangle 162"/>
            <p:cNvSpPr>
              <a:spLocks noChangeArrowheads="1"/>
            </p:cNvSpPr>
            <p:nvPr/>
          </p:nvSpPr>
          <p:spPr bwMode="auto">
            <a:xfrm>
              <a:off x="5378671" y="764573"/>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4" name="Rectangle 163"/>
            <p:cNvSpPr>
              <a:spLocks noChangeArrowheads="1"/>
            </p:cNvSpPr>
            <p:nvPr/>
          </p:nvSpPr>
          <p:spPr bwMode="auto">
            <a:xfrm>
              <a:off x="5283093" y="764559"/>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5" name="Rectangle 164"/>
            <p:cNvSpPr>
              <a:spLocks noChangeArrowheads="1"/>
            </p:cNvSpPr>
            <p:nvPr/>
          </p:nvSpPr>
          <p:spPr bwMode="auto">
            <a:xfrm>
              <a:off x="5328741" y="764560"/>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6" name="Rectangle 165"/>
            <p:cNvSpPr>
              <a:spLocks noChangeArrowheads="1"/>
            </p:cNvSpPr>
            <p:nvPr/>
          </p:nvSpPr>
          <p:spPr bwMode="auto">
            <a:xfrm>
              <a:off x="3145166" y="764532"/>
              <a:ext cx="223494" cy="6179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7" name="Rectangle 166"/>
            <p:cNvSpPr>
              <a:spLocks noChangeArrowheads="1"/>
            </p:cNvSpPr>
            <p:nvPr/>
          </p:nvSpPr>
          <p:spPr bwMode="auto">
            <a:xfrm>
              <a:off x="3049588" y="764519"/>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8" name="Rectangle 167"/>
            <p:cNvSpPr>
              <a:spLocks noChangeArrowheads="1"/>
            </p:cNvSpPr>
            <p:nvPr/>
          </p:nvSpPr>
          <p:spPr bwMode="auto">
            <a:xfrm>
              <a:off x="3095237" y="764520"/>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9" name="Rectangle 168"/>
            <p:cNvSpPr>
              <a:spLocks noChangeArrowheads="1"/>
            </p:cNvSpPr>
            <p:nvPr/>
          </p:nvSpPr>
          <p:spPr bwMode="auto">
            <a:xfrm>
              <a:off x="3464239" y="764546"/>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70" name="Rectangle 169"/>
            <p:cNvSpPr>
              <a:spLocks noChangeArrowheads="1"/>
            </p:cNvSpPr>
            <p:nvPr/>
          </p:nvSpPr>
          <p:spPr bwMode="auto">
            <a:xfrm>
              <a:off x="3368660" y="764532"/>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71" name="Rectangle 170"/>
            <p:cNvSpPr>
              <a:spLocks noChangeArrowheads="1"/>
            </p:cNvSpPr>
            <p:nvPr/>
          </p:nvSpPr>
          <p:spPr bwMode="auto">
            <a:xfrm>
              <a:off x="3414308" y="764533"/>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72" name="Rectangle 172"/>
            <p:cNvSpPr>
              <a:spLocks noChangeArrowheads="1"/>
            </p:cNvSpPr>
            <p:nvPr/>
          </p:nvSpPr>
          <p:spPr bwMode="auto">
            <a:xfrm>
              <a:off x="3687732" y="764546"/>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73" name="Rectangle 173"/>
            <p:cNvSpPr>
              <a:spLocks noChangeArrowheads="1"/>
            </p:cNvSpPr>
            <p:nvPr/>
          </p:nvSpPr>
          <p:spPr bwMode="auto">
            <a:xfrm>
              <a:off x="3733381" y="764547"/>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74" name="Rectangle 174"/>
            <p:cNvSpPr>
              <a:spLocks noChangeArrowheads="1"/>
            </p:cNvSpPr>
            <p:nvPr/>
          </p:nvSpPr>
          <p:spPr bwMode="auto">
            <a:xfrm>
              <a:off x="4102383" y="764573"/>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75" name="Rectangle 175"/>
            <p:cNvSpPr>
              <a:spLocks noChangeArrowheads="1"/>
            </p:cNvSpPr>
            <p:nvPr/>
          </p:nvSpPr>
          <p:spPr bwMode="auto">
            <a:xfrm>
              <a:off x="4006804" y="764559"/>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76" name="Rectangle 176"/>
            <p:cNvSpPr>
              <a:spLocks noChangeArrowheads="1"/>
            </p:cNvSpPr>
            <p:nvPr/>
          </p:nvSpPr>
          <p:spPr bwMode="auto">
            <a:xfrm>
              <a:off x="4052453" y="764560"/>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77" name="Rectangle 177"/>
            <p:cNvSpPr>
              <a:spLocks noChangeArrowheads="1"/>
            </p:cNvSpPr>
            <p:nvPr/>
          </p:nvSpPr>
          <p:spPr bwMode="auto">
            <a:xfrm>
              <a:off x="4421455" y="1074472"/>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78" name="Rectangle 178"/>
            <p:cNvSpPr>
              <a:spLocks noChangeArrowheads="1"/>
            </p:cNvSpPr>
            <p:nvPr/>
          </p:nvSpPr>
          <p:spPr bwMode="auto">
            <a:xfrm>
              <a:off x="4325877" y="1074460"/>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79" name="Rectangle 179"/>
            <p:cNvSpPr>
              <a:spLocks noChangeArrowheads="1"/>
            </p:cNvSpPr>
            <p:nvPr/>
          </p:nvSpPr>
          <p:spPr bwMode="auto">
            <a:xfrm>
              <a:off x="4371525" y="1074461"/>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80" name="Rectangle 180"/>
            <p:cNvSpPr>
              <a:spLocks noChangeArrowheads="1"/>
            </p:cNvSpPr>
            <p:nvPr/>
          </p:nvSpPr>
          <p:spPr bwMode="auto">
            <a:xfrm>
              <a:off x="4742661" y="1076749"/>
              <a:ext cx="227590" cy="61606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81" name="Rectangle 181"/>
            <p:cNvSpPr>
              <a:spLocks noChangeArrowheads="1"/>
            </p:cNvSpPr>
            <p:nvPr/>
          </p:nvSpPr>
          <p:spPr bwMode="auto">
            <a:xfrm>
              <a:off x="4644949" y="1074472"/>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82" name="Rectangle 182"/>
            <p:cNvSpPr>
              <a:spLocks noChangeArrowheads="1"/>
            </p:cNvSpPr>
            <p:nvPr/>
          </p:nvSpPr>
          <p:spPr bwMode="auto">
            <a:xfrm>
              <a:off x="4690597" y="1074473"/>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83" name="Rectangle 183"/>
            <p:cNvSpPr>
              <a:spLocks noChangeArrowheads="1"/>
            </p:cNvSpPr>
            <p:nvPr/>
          </p:nvSpPr>
          <p:spPr bwMode="auto">
            <a:xfrm>
              <a:off x="5059599" y="1074500"/>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84" name="Rectangle 184"/>
            <p:cNvSpPr>
              <a:spLocks noChangeArrowheads="1"/>
            </p:cNvSpPr>
            <p:nvPr/>
          </p:nvSpPr>
          <p:spPr bwMode="auto">
            <a:xfrm>
              <a:off x="4964020" y="1074486"/>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85" name="Rectangle 185"/>
            <p:cNvSpPr>
              <a:spLocks noChangeArrowheads="1"/>
            </p:cNvSpPr>
            <p:nvPr/>
          </p:nvSpPr>
          <p:spPr bwMode="auto">
            <a:xfrm>
              <a:off x="5009669" y="1074487"/>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86" name="Rectangle 186"/>
            <p:cNvSpPr>
              <a:spLocks noChangeArrowheads="1"/>
            </p:cNvSpPr>
            <p:nvPr/>
          </p:nvSpPr>
          <p:spPr bwMode="auto">
            <a:xfrm>
              <a:off x="5378671" y="1074513"/>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87" name="Rectangle 187"/>
            <p:cNvSpPr>
              <a:spLocks noChangeArrowheads="1"/>
            </p:cNvSpPr>
            <p:nvPr/>
          </p:nvSpPr>
          <p:spPr bwMode="auto">
            <a:xfrm>
              <a:off x="5283093" y="1074500"/>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88" name="Rectangle 188"/>
            <p:cNvSpPr>
              <a:spLocks noChangeArrowheads="1"/>
            </p:cNvSpPr>
            <p:nvPr/>
          </p:nvSpPr>
          <p:spPr bwMode="auto">
            <a:xfrm>
              <a:off x="5328741" y="1074501"/>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89" name="Rectangle 190"/>
            <p:cNvSpPr>
              <a:spLocks noChangeArrowheads="1"/>
            </p:cNvSpPr>
            <p:nvPr/>
          </p:nvSpPr>
          <p:spPr bwMode="auto">
            <a:xfrm>
              <a:off x="3049588" y="1074460"/>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90" name="Rectangle 191"/>
            <p:cNvSpPr>
              <a:spLocks noChangeArrowheads="1"/>
            </p:cNvSpPr>
            <p:nvPr/>
          </p:nvSpPr>
          <p:spPr bwMode="auto">
            <a:xfrm>
              <a:off x="3095237" y="1074461"/>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91" name="Rectangle 192"/>
            <p:cNvSpPr>
              <a:spLocks noChangeArrowheads="1"/>
            </p:cNvSpPr>
            <p:nvPr/>
          </p:nvSpPr>
          <p:spPr bwMode="auto">
            <a:xfrm>
              <a:off x="3464238" y="1074486"/>
              <a:ext cx="223495" cy="61606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92" name="Rectangle 193"/>
            <p:cNvSpPr>
              <a:spLocks noChangeArrowheads="1"/>
            </p:cNvSpPr>
            <p:nvPr/>
          </p:nvSpPr>
          <p:spPr bwMode="auto">
            <a:xfrm>
              <a:off x="3368660" y="1074472"/>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93" name="Rectangle 194"/>
            <p:cNvSpPr>
              <a:spLocks noChangeArrowheads="1"/>
            </p:cNvSpPr>
            <p:nvPr/>
          </p:nvSpPr>
          <p:spPr bwMode="auto">
            <a:xfrm>
              <a:off x="3414308" y="1074473"/>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94" name="Rectangle 195"/>
            <p:cNvSpPr>
              <a:spLocks noChangeArrowheads="1"/>
            </p:cNvSpPr>
            <p:nvPr/>
          </p:nvSpPr>
          <p:spPr bwMode="auto">
            <a:xfrm>
              <a:off x="3783311" y="1074500"/>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95" name="Rectangle 196"/>
            <p:cNvSpPr>
              <a:spLocks noChangeArrowheads="1"/>
            </p:cNvSpPr>
            <p:nvPr/>
          </p:nvSpPr>
          <p:spPr bwMode="auto">
            <a:xfrm>
              <a:off x="3687732" y="1074486"/>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96" name="Rectangle 197"/>
            <p:cNvSpPr>
              <a:spLocks noChangeArrowheads="1"/>
            </p:cNvSpPr>
            <p:nvPr/>
          </p:nvSpPr>
          <p:spPr bwMode="auto">
            <a:xfrm>
              <a:off x="3733381" y="1074487"/>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97" name="Rectangle 198"/>
            <p:cNvSpPr>
              <a:spLocks noChangeArrowheads="1"/>
            </p:cNvSpPr>
            <p:nvPr/>
          </p:nvSpPr>
          <p:spPr bwMode="auto">
            <a:xfrm>
              <a:off x="4102383" y="1074513"/>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98" name="Rectangle 199"/>
            <p:cNvSpPr>
              <a:spLocks noChangeArrowheads="1"/>
            </p:cNvSpPr>
            <p:nvPr/>
          </p:nvSpPr>
          <p:spPr bwMode="auto">
            <a:xfrm>
              <a:off x="4006804" y="1074500"/>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99" name="Rectangle 200"/>
            <p:cNvSpPr>
              <a:spLocks noChangeArrowheads="1"/>
            </p:cNvSpPr>
            <p:nvPr/>
          </p:nvSpPr>
          <p:spPr bwMode="auto">
            <a:xfrm>
              <a:off x="4052453" y="1074501"/>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00" name="Rectangle 201"/>
            <p:cNvSpPr>
              <a:spLocks noChangeArrowheads="1"/>
            </p:cNvSpPr>
            <p:nvPr/>
          </p:nvSpPr>
          <p:spPr bwMode="auto">
            <a:xfrm>
              <a:off x="5695321" y="764619"/>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01" name="Rectangle 202"/>
            <p:cNvSpPr>
              <a:spLocks noChangeArrowheads="1"/>
            </p:cNvSpPr>
            <p:nvPr/>
          </p:nvSpPr>
          <p:spPr bwMode="auto">
            <a:xfrm>
              <a:off x="5599743" y="765009"/>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02" name="Rectangle 203"/>
            <p:cNvSpPr>
              <a:spLocks noChangeArrowheads="1"/>
            </p:cNvSpPr>
            <p:nvPr/>
          </p:nvSpPr>
          <p:spPr bwMode="auto">
            <a:xfrm>
              <a:off x="5645391" y="765009"/>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03" name="Rectangle 204"/>
            <p:cNvSpPr>
              <a:spLocks noChangeArrowheads="1"/>
            </p:cNvSpPr>
            <p:nvPr/>
          </p:nvSpPr>
          <p:spPr bwMode="auto">
            <a:xfrm>
              <a:off x="5697245" y="1072654"/>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04" name="Rectangle 205"/>
            <p:cNvSpPr>
              <a:spLocks noChangeArrowheads="1"/>
            </p:cNvSpPr>
            <p:nvPr/>
          </p:nvSpPr>
          <p:spPr bwMode="auto">
            <a:xfrm>
              <a:off x="5601667" y="1072641"/>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05" name="Rectangle 206"/>
            <p:cNvSpPr>
              <a:spLocks noChangeArrowheads="1"/>
            </p:cNvSpPr>
            <p:nvPr/>
          </p:nvSpPr>
          <p:spPr bwMode="auto">
            <a:xfrm>
              <a:off x="5647315" y="1072642"/>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06" name="Rectangle 207"/>
            <p:cNvSpPr>
              <a:spLocks noChangeArrowheads="1"/>
            </p:cNvSpPr>
            <p:nvPr/>
          </p:nvSpPr>
          <p:spPr bwMode="auto">
            <a:xfrm>
              <a:off x="4428155" y="1382446"/>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07" name="Rectangle 208"/>
            <p:cNvSpPr>
              <a:spLocks noChangeArrowheads="1"/>
            </p:cNvSpPr>
            <p:nvPr/>
          </p:nvSpPr>
          <p:spPr bwMode="auto">
            <a:xfrm>
              <a:off x="4332577" y="1382432"/>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08" name="Rectangle 209"/>
            <p:cNvSpPr>
              <a:spLocks noChangeArrowheads="1"/>
            </p:cNvSpPr>
            <p:nvPr/>
          </p:nvSpPr>
          <p:spPr bwMode="auto">
            <a:xfrm>
              <a:off x="4378226" y="1382433"/>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09" name="Rectangle 211"/>
            <p:cNvSpPr>
              <a:spLocks noChangeArrowheads="1"/>
            </p:cNvSpPr>
            <p:nvPr/>
          </p:nvSpPr>
          <p:spPr bwMode="auto">
            <a:xfrm>
              <a:off x="4651649" y="1382446"/>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10" name="Rectangle 212"/>
            <p:cNvSpPr>
              <a:spLocks noChangeArrowheads="1"/>
            </p:cNvSpPr>
            <p:nvPr/>
          </p:nvSpPr>
          <p:spPr bwMode="auto">
            <a:xfrm>
              <a:off x="4697297" y="1382447"/>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11" name="Rectangle 213"/>
            <p:cNvSpPr>
              <a:spLocks noChangeArrowheads="1"/>
            </p:cNvSpPr>
            <p:nvPr/>
          </p:nvSpPr>
          <p:spPr bwMode="auto">
            <a:xfrm>
              <a:off x="5067717" y="1373581"/>
              <a:ext cx="226591" cy="63338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12" name="Rectangle 214"/>
            <p:cNvSpPr>
              <a:spLocks noChangeArrowheads="1"/>
            </p:cNvSpPr>
            <p:nvPr/>
          </p:nvSpPr>
          <p:spPr bwMode="auto">
            <a:xfrm>
              <a:off x="4970721" y="1382460"/>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13" name="Rectangle 215"/>
            <p:cNvSpPr>
              <a:spLocks noChangeArrowheads="1"/>
            </p:cNvSpPr>
            <p:nvPr/>
          </p:nvSpPr>
          <p:spPr bwMode="auto">
            <a:xfrm>
              <a:off x="5016370" y="1382461"/>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14" name="Rectangle 216"/>
            <p:cNvSpPr>
              <a:spLocks noChangeArrowheads="1"/>
            </p:cNvSpPr>
            <p:nvPr/>
          </p:nvSpPr>
          <p:spPr bwMode="auto">
            <a:xfrm>
              <a:off x="5385372" y="1382486"/>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15" name="Rectangle 217"/>
            <p:cNvSpPr>
              <a:spLocks noChangeArrowheads="1"/>
            </p:cNvSpPr>
            <p:nvPr/>
          </p:nvSpPr>
          <p:spPr bwMode="auto">
            <a:xfrm>
              <a:off x="5289793" y="1382473"/>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16" name="Rectangle 218"/>
            <p:cNvSpPr>
              <a:spLocks noChangeArrowheads="1"/>
            </p:cNvSpPr>
            <p:nvPr/>
          </p:nvSpPr>
          <p:spPr bwMode="auto">
            <a:xfrm>
              <a:off x="5335442" y="1382474"/>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17" name="Rectangle 219"/>
            <p:cNvSpPr>
              <a:spLocks noChangeArrowheads="1"/>
            </p:cNvSpPr>
            <p:nvPr/>
          </p:nvSpPr>
          <p:spPr bwMode="auto">
            <a:xfrm>
              <a:off x="3151867" y="1382446"/>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18" name="Rectangle 220"/>
            <p:cNvSpPr>
              <a:spLocks noChangeArrowheads="1"/>
            </p:cNvSpPr>
            <p:nvPr/>
          </p:nvSpPr>
          <p:spPr bwMode="auto">
            <a:xfrm>
              <a:off x="3056288" y="1382432"/>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19" name="Rectangle 221"/>
            <p:cNvSpPr>
              <a:spLocks noChangeArrowheads="1"/>
            </p:cNvSpPr>
            <p:nvPr/>
          </p:nvSpPr>
          <p:spPr bwMode="auto">
            <a:xfrm>
              <a:off x="3101938" y="1382433"/>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20" name="Rectangle 223"/>
            <p:cNvSpPr>
              <a:spLocks noChangeArrowheads="1"/>
            </p:cNvSpPr>
            <p:nvPr/>
          </p:nvSpPr>
          <p:spPr bwMode="auto">
            <a:xfrm>
              <a:off x="3375361" y="1382446"/>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21" name="Rectangle 224"/>
            <p:cNvSpPr>
              <a:spLocks noChangeArrowheads="1"/>
            </p:cNvSpPr>
            <p:nvPr/>
          </p:nvSpPr>
          <p:spPr bwMode="auto">
            <a:xfrm>
              <a:off x="3421009" y="1382447"/>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22" name="Rectangle 225"/>
            <p:cNvSpPr>
              <a:spLocks noChangeArrowheads="1"/>
            </p:cNvSpPr>
            <p:nvPr/>
          </p:nvSpPr>
          <p:spPr bwMode="auto">
            <a:xfrm>
              <a:off x="3790012" y="1382473"/>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23" name="Rectangle 226"/>
            <p:cNvSpPr>
              <a:spLocks noChangeArrowheads="1"/>
            </p:cNvSpPr>
            <p:nvPr/>
          </p:nvSpPr>
          <p:spPr bwMode="auto">
            <a:xfrm>
              <a:off x="3694433" y="1382460"/>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24" name="Rectangle 227"/>
            <p:cNvSpPr>
              <a:spLocks noChangeArrowheads="1"/>
            </p:cNvSpPr>
            <p:nvPr/>
          </p:nvSpPr>
          <p:spPr bwMode="auto">
            <a:xfrm>
              <a:off x="3740081" y="1382461"/>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25" name="Rectangle 228"/>
            <p:cNvSpPr>
              <a:spLocks noChangeArrowheads="1"/>
            </p:cNvSpPr>
            <p:nvPr/>
          </p:nvSpPr>
          <p:spPr bwMode="auto">
            <a:xfrm>
              <a:off x="4109084" y="1382486"/>
              <a:ext cx="220853" cy="932108"/>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26" name="Rectangle 229"/>
            <p:cNvSpPr>
              <a:spLocks noChangeArrowheads="1"/>
            </p:cNvSpPr>
            <p:nvPr/>
          </p:nvSpPr>
          <p:spPr bwMode="auto">
            <a:xfrm>
              <a:off x="4013505" y="1382473"/>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27" name="Rectangle 230"/>
            <p:cNvSpPr>
              <a:spLocks noChangeArrowheads="1"/>
            </p:cNvSpPr>
            <p:nvPr/>
          </p:nvSpPr>
          <p:spPr bwMode="auto">
            <a:xfrm>
              <a:off x="4059154" y="1382474"/>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28" name="Rectangle 231"/>
            <p:cNvSpPr>
              <a:spLocks noChangeArrowheads="1"/>
            </p:cNvSpPr>
            <p:nvPr/>
          </p:nvSpPr>
          <p:spPr bwMode="auto">
            <a:xfrm>
              <a:off x="4428155" y="1692387"/>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29" name="Rectangle 232"/>
            <p:cNvSpPr>
              <a:spLocks noChangeArrowheads="1"/>
            </p:cNvSpPr>
            <p:nvPr/>
          </p:nvSpPr>
          <p:spPr bwMode="auto">
            <a:xfrm>
              <a:off x="4332577" y="1692372"/>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30" name="Rectangle 233"/>
            <p:cNvSpPr>
              <a:spLocks noChangeArrowheads="1"/>
            </p:cNvSpPr>
            <p:nvPr/>
          </p:nvSpPr>
          <p:spPr bwMode="auto">
            <a:xfrm>
              <a:off x="4378226" y="1692373"/>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31" name="Rectangle 234"/>
            <p:cNvSpPr>
              <a:spLocks noChangeArrowheads="1"/>
            </p:cNvSpPr>
            <p:nvPr/>
          </p:nvSpPr>
          <p:spPr bwMode="auto">
            <a:xfrm>
              <a:off x="4747228" y="1692399"/>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32" name="Rectangle 235"/>
            <p:cNvSpPr>
              <a:spLocks noChangeArrowheads="1"/>
            </p:cNvSpPr>
            <p:nvPr/>
          </p:nvSpPr>
          <p:spPr bwMode="auto">
            <a:xfrm>
              <a:off x="4651649" y="1692387"/>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33" name="Rectangle 236"/>
            <p:cNvSpPr>
              <a:spLocks noChangeArrowheads="1"/>
            </p:cNvSpPr>
            <p:nvPr/>
          </p:nvSpPr>
          <p:spPr bwMode="auto">
            <a:xfrm>
              <a:off x="4697297" y="1692388"/>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34" name="Rectangle 238"/>
            <p:cNvSpPr>
              <a:spLocks noChangeArrowheads="1"/>
            </p:cNvSpPr>
            <p:nvPr/>
          </p:nvSpPr>
          <p:spPr bwMode="auto">
            <a:xfrm>
              <a:off x="4970721" y="1692399"/>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35" name="Rectangle 239"/>
            <p:cNvSpPr>
              <a:spLocks noChangeArrowheads="1"/>
            </p:cNvSpPr>
            <p:nvPr/>
          </p:nvSpPr>
          <p:spPr bwMode="auto">
            <a:xfrm>
              <a:off x="5016370" y="1692401"/>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36" name="Rectangle 240"/>
            <p:cNvSpPr>
              <a:spLocks noChangeArrowheads="1"/>
            </p:cNvSpPr>
            <p:nvPr/>
          </p:nvSpPr>
          <p:spPr bwMode="auto">
            <a:xfrm>
              <a:off x="5385372" y="1692427"/>
              <a:ext cx="214370" cy="617684"/>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37" name="Rectangle 241"/>
            <p:cNvSpPr>
              <a:spLocks noChangeArrowheads="1"/>
            </p:cNvSpPr>
            <p:nvPr/>
          </p:nvSpPr>
          <p:spPr bwMode="auto">
            <a:xfrm>
              <a:off x="5289793" y="1692413"/>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38" name="Rectangle 242"/>
            <p:cNvSpPr>
              <a:spLocks noChangeArrowheads="1"/>
            </p:cNvSpPr>
            <p:nvPr/>
          </p:nvSpPr>
          <p:spPr bwMode="auto">
            <a:xfrm>
              <a:off x="5335442" y="1692414"/>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39" name="Rectangle 243"/>
            <p:cNvSpPr>
              <a:spLocks noChangeArrowheads="1"/>
            </p:cNvSpPr>
            <p:nvPr/>
          </p:nvSpPr>
          <p:spPr bwMode="auto">
            <a:xfrm>
              <a:off x="3151867" y="1692387"/>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40" name="Rectangle 244"/>
            <p:cNvSpPr>
              <a:spLocks noChangeArrowheads="1"/>
            </p:cNvSpPr>
            <p:nvPr/>
          </p:nvSpPr>
          <p:spPr bwMode="auto">
            <a:xfrm>
              <a:off x="3056288" y="1692372"/>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41" name="Rectangle 245"/>
            <p:cNvSpPr>
              <a:spLocks noChangeArrowheads="1"/>
            </p:cNvSpPr>
            <p:nvPr/>
          </p:nvSpPr>
          <p:spPr bwMode="auto">
            <a:xfrm>
              <a:off x="3101938" y="1692373"/>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42" name="Rectangle 246"/>
            <p:cNvSpPr>
              <a:spLocks noChangeArrowheads="1"/>
            </p:cNvSpPr>
            <p:nvPr/>
          </p:nvSpPr>
          <p:spPr bwMode="auto">
            <a:xfrm>
              <a:off x="3470939" y="1692399"/>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43" name="Rectangle 247"/>
            <p:cNvSpPr>
              <a:spLocks noChangeArrowheads="1"/>
            </p:cNvSpPr>
            <p:nvPr/>
          </p:nvSpPr>
          <p:spPr bwMode="auto">
            <a:xfrm>
              <a:off x="3375361" y="1692387"/>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44" name="Rectangle 248"/>
            <p:cNvSpPr>
              <a:spLocks noChangeArrowheads="1"/>
            </p:cNvSpPr>
            <p:nvPr/>
          </p:nvSpPr>
          <p:spPr bwMode="auto">
            <a:xfrm>
              <a:off x="3421009" y="1692388"/>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45" name="Rectangle 249"/>
            <p:cNvSpPr>
              <a:spLocks noChangeArrowheads="1"/>
            </p:cNvSpPr>
            <p:nvPr/>
          </p:nvSpPr>
          <p:spPr bwMode="auto">
            <a:xfrm>
              <a:off x="3790012" y="1692413"/>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46" name="Rectangle 250"/>
            <p:cNvSpPr>
              <a:spLocks noChangeArrowheads="1"/>
            </p:cNvSpPr>
            <p:nvPr/>
          </p:nvSpPr>
          <p:spPr bwMode="auto">
            <a:xfrm>
              <a:off x="3694433" y="1692399"/>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47" name="Rectangle 251"/>
            <p:cNvSpPr>
              <a:spLocks noChangeArrowheads="1"/>
            </p:cNvSpPr>
            <p:nvPr/>
          </p:nvSpPr>
          <p:spPr bwMode="auto">
            <a:xfrm>
              <a:off x="3740081" y="1692401"/>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48" name="Rectangle 253"/>
            <p:cNvSpPr>
              <a:spLocks noChangeArrowheads="1"/>
            </p:cNvSpPr>
            <p:nvPr/>
          </p:nvSpPr>
          <p:spPr bwMode="auto">
            <a:xfrm>
              <a:off x="4013505" y="1692413"/>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49" name="Rectangle 254"/>
            <p:cNvSpPr>
              <a:spLocks noChangeArrowheads="1"/>
            </p:cNvSpPr>
            <p:nvPr/>
          </p:nvSpPr>
          <p:spPr bwMode="auto">
            <a:xfrm>
              <a:off x="4059154" y="1692414"/>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50" name="Rectangle 255"/>
            <p:cNvSpPr>
              <a:spLocks noChangeArrowheads="1"/>
            </p:cNvSpPr>
            <p:nvPr/>
          </p:nvSpPr>
          <p:spPr bwMode="auto">
            <a:xfrm>
              <a:off x="5702022" y="1382534"/>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51" name="Rectangle 256"/>
            <p:cNvSpPr>
              <a:spLocks noChangeArrowheads="1"/>
            </p:cNvSpPr>
            <p:nvPr/>
          </p:nvSpPr>
          <p:spPr bwMode="auto">
            <a:xfrm>
              <a:off x="5606443" y="1382923"/>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52" name="Rectangle 257"/>
            <p:cNvSpPr>
              <a:spLocks noChangeArrowheads="1"/>
            </p:cNvSpPr>
            <p:nvPr/>
          </p:nvSpPr>
          <p:spPr bwMode="auto">
            <a:xfrm>
              <a:off x="5652091" y="1382923"/>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53" name="Rectangle 258"/>
            <p:cNvSpPr>
              <a:spLocks noChangeArrowheads="1"/>
            </p:cNvSpPr>
            <p:nvPr/>
          </p:nvSpPr>
          <p:spPr bwMode="auto">
            <a:xfrm>
              <a:off x="5703946" y="1690567"/>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54" name="Rectangle 259"/>
            <p:cNvSpPr>
              <a:spLocks noChangeArrowheads="1"/>
            </p:cNvSpPr>
            <p:nvPr/>
          </p:nvSpPr>
          <p:spPr bwMode="auto">
            <a:xfrm>
              <a:off x="5608367" y="1690555"/>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55" name="Rectangle 260"/>
            <p:cNvSpPr>
              <a:spLocks noChangeArrowheads="1"/>
            </p:cNvSpPr>
            <p:nvPr/>
          </p:nvSpPr>
          <p:spPr bwMode="auto">
            <a:xfrm>
              <a:off x="5654015" y="1690556"/>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56" name="Rectangle 261"/>
            <p:cNvSpPr>
              <a:spLocks noChangeArrowheads="1"/>
            </p:cNvSpPr>
            <p:nvPr/>
          </p:nvSpPr>
          <p:spPr bwMode="auto">
            <a:xfrm>
              <a:off x="4421455" y="2006487"/>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57" name="Rectangle 262"/>
            <p:cNvSpPr>
              <a:spLocks noChangeArrowheads="1"/>
            </p:cNvSpPr>
            <p:nvPr/>
          </p:nvSpPr>
          <p:spPr bwMode="auto">
            <a:xfrm>
              <a:off x="4325877" y="2006474"/>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58" name="Rectangle 263"/>
            <p:cNvSpPr>
              <a:spLocks noChangeArrowheads="1"/>
            </p:cNvSpPr>
            <p:nvPr/>
          </p:nvSpPr>
          <p:spPr bwMode="auto">
            <a:xfrm>
              <a:off x="4371525" y="2006474"/>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59" name="Rectangle 264"/>
            <p:cNvSpPr>
              <a:spLocks noChangeArrowheads="1"/>
            </p:cNvSpPr>
            <p:nvPr/>
          </p:nvSpPr>
          <p:spPr bwMode="auto">
            <a:xfrm>
              <a:off x="4740527" y="2006499"/>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60" name="Rectangle 265"/>
            <p:cNvSpPr>
              <a:spLocks noChangeArrowheads="1"/>
            </p:cNvSpPr>
            <p:nvPr/>
          </p:nvSpPr>
          <p:spPr bwMode="auto">
            <a:xfrm>
              <a:off x="4644949" y="2006487"/>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61" name="Rectangle 266"/>
            <p:cNvSpPr>
              <a:spLocks noChangeArrowheads="1"/>
            </p:cNvSpPr>
            <p:nvPr/>
          </p:nvSpPr>
          <p:spPr bwMode="auto">
            <a:xfrm>
              <a:off x="4690597" y="2006488"/>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62" name="Rectangle 267"/>
            <p:cNvSpPr>
              <a:spLocks noChangeArrowheads="1"/>
            </p:cNvSpPr>
            <p:nvPr/>
          </p:nvSpPr>
          <p:spPr bwMode="auto">
            <a:xfrm>
              <a:off x="5059599" y="2006514"/>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63" name="Rectangle 268"/>
            <p:cNvSpPr>
              <a:spLocks noChangeArrowheads="1"/>
            </p:cNvSpPr>
            <p:nvPr/>
          </p:nvSpPr>
          <p:spPr bwMode="auto">
            <a:xfrm>
              <a:off x="4964020" y="2006499"/>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64" name="Rectangle 269"/>
            <p:cNvSpPr>
              <a:spLocks noChangeArrowheads="1"/>
            </p:cNvSpPr>
            <p:nvPr/>
          </p:nvSpPr>
          <p:spPr bwMode="auto">
            <a:xfrm>
              <a:off x="5009669" y="2006500"/>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65" name="Rectangle 271"/>
            <p:cNvSpPr>
              <a:spLocks noChangeArrowheads="1"/>
            </p:cNvSpPr>
            <p:nvPr/>
          </p:nvSpPr>
          <p:spPr bwMode="auto">
            <a:xfrm>
              <a:off x="5283093" y="2006514"/>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66" name="Rectangle 272"/>
            <p:cNvSpPr>
              <a:spLocks noChangeArrowheads="1"/>
            </p:cNvSpPr>
            <p:nvPr/>
          </p:nvSpPr>
          <p:spPr bwMode="auto">
            <a:xfrm>
              <a:off x="5328741" y="2006515"/>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67" name="Rectangle 273"/>
            <p:cNvSpPr>
              <a:spLocks noChangeArrowheads="1"/>
            </p:cNvSpPr>
            <p:nvPr/>
          </p:nvSpPr>
          <p:spPr bwMode="auto">
            <a:xfrm>
              <a:off x="3145166" y="2006487"/>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68" name="Rectangle 274"/>
            <p:cNvSpPr>
              <a:spLocks noChangeArrowheads="1"/>
            </p:cNvSpPr>
            <p:nvPr/>
          </p:nvSpPr>
          <p:spPr bwMode="auto">
            <a:xfrm>
              <a:off x="3049588" y="2006474"/>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69" name="Rectangle 275"/>
            <p:cNvSpPr>
              <a:spLocks noChangeArrowheads="1"/>
            </p:cNvSpPr>
            <p:nvPr/>
          </p:nvSpPr>
          <p:spPr bwMode="auto">
            <a:xfrm>
              <a:off x="3095237" y="2006474"/>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70" name="Rectangle 276"/>
            <p:cNvSpPr>
              <a:spLocks noChangeArrowheads="1"/>
            </p:cNvSpPr>
            <p:nvPr/>
          </p:nvSpPr>
          <p:spPr bwMode="auto">
            <a:xfrm>
              <a:off x="3464239" y="2006499"/>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71" name="Rectangle 277"/>
            <p:cNvSpPr>
              <a:spLocks noChangeArrowheads="1"/>
            </p:cNvSpPr>
            <p:nvPr/>
          </p:nvSpPr>
          <p:spPr bwMode="auto">
            <a:xfrm>
              <a:off x="3368660" y="2006487"/>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72" name="Rectangle 278"/>
            <p:cNvSpPr>
              <a:spLocks noChangeArrowheads="1"/>
            </p:cNvSpPr>
            <p:nvPr/>
          </p:nvSpPr>
          <p:spPr bwMode="auto">
            <a:xfrm>
              <a:off x="3414308" y="2006488"/>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73" name="Rectangle 279"/>
            <p:cNvSpPr>
              <a:spLocks noChangeArrowheads="1"/>
            </p:cNvSpPr>
            <p:nvPr/>
          </p:nvSpPr>
          <p:spPr bwMode="auto">
            <a:xfrm>
              <a:off x="3783311" y="2006514"/>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74" name="Rectangle 280"/>
            <p:cNvSpPr>
              <a:spLocks noChangeArrowheads="1"/>
            </p:cNvSpPr>
            <p:nvPr/>
          </p:nvSpPr>
          <p:spPr bwMode="auto">
            <a:xfrm>
              <a:off x="3687732" y="2006499"/>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75" name="Rectangle 281"/>
            <p:cNvSpPr>
              <a:spLocks noChangeArrowheads="1"/>
            </p:cNvSpPr>
            <p:nvPr/>
          </p:nvSpPr>
          <p:spPr bwMode="auto">
            <a:xfrm>
              <a:off x="3733381" y="2006500"/>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76" name="Rectangle 283"/>
            <p:cNvSpPr>
              <a:spLocks noChangeArrowheads="1"/>
            </p:cNvSpPr>
            <p:nvPr/>
          </p:nvSpPr>
          <p:spPr bwMode="auto">
            <a:xfrm>
              <a:off x="4006804" y="2006514"/>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77" name="Rectangle 284"/>
            <p:cNvSpPr>
              <a:spLocks noChangeArrowheads="1"/>
            </p:cNvSpPr>
            <p:nvPr/>
          </p:nvSpPr>
          <p:spPr bwMode="auto">
            <a:xfrm>
              <a:off x="4052453" y="2006515"/>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78" name="Rectangle 285"/>
            <p:cNvSpPr>
              <a:spLocks noChangeArrowheads="1"/>
            </p:cNvSpPr>
            <p:nvPr/>
          </p:nvSpPr>
          <p:spPr bwMode="auto">
            <a:xfrm>
              <a:off x="4421455" y="2316427"/>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79" name="Rectangle 286"/>
            <p:cNvSpPr>
              <a:spLocks noChangeArrowheads="1"/>
            </p:cNvSpPr>
            <p:nvPr/>
          </p:nvSpPr>
          <p:spPr bwMode="auto">
            <a:xfrm>
              <a:off x="4325877" y="2316414"/>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80" name="Rectangle 287"/>
            <p:cNvSpPr>
              <a:spLocks noChangeArrowheads="1"/>
            </p:cNvSpPr>
            <p:nvPr/>
          </p:nvSpPr>
          <p:spPr bwMode="auto">
            <a:xfrm>
              <a:off x="4371525" y="2316414"/>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81" name="Rectangle 288"/>
            <p:cNvSpPr>
              <a:spLocks noChangeArrowheads="1"/>
            </p:cNvSpPr>
            <p:nvPr/>
          </p:nvSpPr>
          <p:spPr bwMode="auto">
            <a:xfrm>
              <a:off x="4740527" y="2316440"/>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82" name="Rectangle 289"/>
            <p:cNvSpPr>
              <a:spLocks noChangeArrowheads="1"/>
            </p:cNvSpPr>
            <p:nvPr/>
          </p:nvSpPr>
          <p:spPr bwMode="auto">
            <a:xfrm>
              <a:off x="4644949" y="2316427"/>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83" name="Rectangle 290"/>
            <p:cNvSpPr>
              <a:spLocks noChangeArrowheads="1"/>
            </p:cNvSpPr>
            <p:nvPr/>
          </p:nvSpPr>
          <p:spPr bwMode="auto">
            <a:xfrm>
              <a:off x="4690597" y="2316428"/>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84" name="Rectangle 291"/>
            <p:cNvSpPr>
              <a:spLocks noChangeArrowheads="1"/>
            </p:cNvSpPr>
            <p:nvPr/>
          </p:nvSpPr>
          <p:spPr bwMode="auto">
            <a:xfrm>
              <a:off x="5059599" y="2316454"/>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85" name="Rectangle 292"/>
            <p:cNvSpPr>
              <a:spLocks noChangeArrowheads="1"/>
            </p:cNvSpPr>
            <p:nvPr/>
          </p:nvSpPr>
          <p:spPr bwMode="auto">
            <a:xfrm>
              <a:off x="4964020" y="2316440"/>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86" name="Rectangle 293"/>
            <p:cNvSpPr>
              <a:spLocks noChangeArrowheads="1"/>
            </p:cNvSpPr>
            <p:nvPr/>
          </p:nvSpPr>
          <p:spPr bwMode="auto">
            <a:xfrm>
              <a:off x="5009669" y="2316441"/>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87" name="Rectangle 294"/>
            <p:cNvSpPr>
              <a:spLocks noChangeArrowheads="1"/>
            </p:cNvSpPr>
            <p:nvPr/>
          </p:nvSpPr>
          <p:spPr bwMode="auto">
            <a:xfrm>
              <a:off x="5378671" y="2316466"/>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88" name="Rectangle 295"/>
            <p:cNvSpPr>
              <a:spLocks noChangeArrowheads="1"/>
            </p:cNvSpPr>
            <p:nvPr/>
          </p:nvSpPr>
          <p:spPr bwMode="auto">
            <a:xfrm>
              <a:off x="5283093" y="2316454"/>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89" name="Rectangle 296"/>
            <p:cNvSpPr>
              <a:spLocks noChangeArrowheads="1"/>
            </p:cNvSpPr>
            <p:nvPr/>
          </p:nvSpPr>
          <p:spPr bwMode="auto">
            <a:xfrm>
              <a:off x="5328741" y="2316455"/>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90" name="Rectangle 297"/>
            <p:cNvSpPr>
              <a:spLocks noChangeArrowheads="1"/>
            </p:cNvSpPr>
            <p:nvPr/>
          </p:nvSpPr>
          <p:spPr bwMode="auto">
            <a:xfrm>
              <a:off x="3145166" y="2316427"/>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91" name="Rectangle 298"/>
            <p:cNvSpPr>
              <a:spLocks noChangeArrowheads="1"/>
            </p:cNvSpPr>
            <p:nvPr/>
          </p:nvSpPr>
          <p:spPr bwMode="auto">
            <a:xfrm>
              <a:off x="3049588" y="2316414"/>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92" name="Rectangle 299"/>
            <p:cNvSpPr>
              <a:spLocks noChangeArrowheads="1"/>
            </p:cNvSpPr>
            <p:nvPr/>
          </p:nvSpPr>
          <p:spPr bwMode="auto">
            <a:xfrm>
              <a:off x="3095237" y="2316414"/>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93" name="Rectangle 300"/>
            <p:cNvSpPr>
              <a:spLocks noChangeArrowheads="1"/>
            </p:cNvSpPr>
            <p:nvPr/>
          </p:nvSpPr>
          <p:spPr bwMode="auto">
            <a:xfrm>
              <a:off x="3464239" y="2316440"/>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94" name="Rectangle 301"/>
            <p:cNvSpPr>
              <a:spLocks noChangeArrowheads="1"/>
            </p:cNvSpPr>
            <p:nvPr/>
          </p:nvSpPr>
          <p:spPr bwMode="auto">
            <a:xfrm>
              <a:off x="3368660" y="2316427"/>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95" name="Rectangle 302"/>
            <p:cNvSpPr>
              <a:spLocks noChangeArrowheads="1"/>
            </p:cNvSpPr>
            <p:nvPr/>
          </p:nvSpPr>
          <p:spPr bwMode="auto">
            <a:xfrm>
              <a:off x="3414308" y="2316428"/>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96" name="Rectangle 303"/>
            <p:cNvSpPr>
              <a:spLocks noChangeArrowheads="1"/>
            </p:cNvSpPr>
            <p:nvPr/>
          </p:nvSpPr>
          <p:spPr bwMode="auto">
            <a:xfrm>
              <a:off x="3783311" y="2316454"/>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97" name="Rectangle 304"/>
            <p:cNvSpPr>
              <a:spLocks noChangeArrowheads="1"/>
            </p:cNvSpPr>
            <p:nvPr/>
          </p:nvSpPr>
          <p:spPr bwMode="auto">
            <a:xfrm>
              <a:off x="3687732" y="2316440"/>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98" name="Rectangle 305"/>
            <p:cNvSpPr>
              <a:spLocks noChangeArrowheads="1"/>
            </p:cNvSpPr>
            <p:nvPr/>
          </p:nvSpPr>
          <p:spPr bwMode="auto">
            <a:xfrm>
              <a:off x="3733381" y="2316441"/>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99" name="Rectangle 306"/>
            <p:cNvSpPr>
              <a:spLocks noChangeArrowheads="1"/>
            </p:cNvSpPr>
            <p:nvPr/>
          </p:nvSpPr>
          <p:spPr bwMode="auto">
            <a:xfrm>
              <a:off x="4102383" y="2316466"/>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00" name="Rectangle 307"/>
            <p:cNvSpPr>
              <a:spLocks noChangeArrowheads="1"/>
            </p:cNvSpPr>
            <p:nvPr/>
          </p:nvSpPr>
          <p:spPr bwMode="auto">
            <a:xfrm>
              <a:off x="4006804" y="2316454"/>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01" name="Rectangle 308"/>
            <p:cNvSpPr>
              <a:spLocks noChangeArrowheads="1"/>
            </p:cNvSpPr>
            <p:nvPr/>
          </p:nvSpPr>
          <p:spPr bwMode="auto">
            <a:xfrm>
              <a:off x="4052453" y="2316455"/>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02" name="Rectangle 309"/>
            <p:cNvSpPr>
              <a:spLocks noChangeArrowheads="1"/>
            </p:cNvSpPr>
            <p:nvPr/>
          </p:nvSpPr>
          <p:spPr bwMode="auto">
            <a:xfrm>
              <a:off x="5695320" y="2006574"/>
              <a:ext cx="225418" cy="617915"/>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03" name="Rectangle 310"/>
            <p:cNvSpPr>
              <a:spLocks noChangeArrowheads="1"/>
            </p:cNvSpPr>
            <p:nvPr/>
          </p:nvSpPr>
          <p:spPr bwMode="auto">
            <a:xfrm>
              <a:off x="5599743" y="2006964"/>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04" name="Rectangle 311"/>
            <p:cNvSpPr>
              <a:spLocks noChangeArrowheads="1"/>
            </p:cNvSpPr>
            <p:nvPr/>
          </p:nvSpPr>
          <p:spPr bwMode="auto">
            <a:xfrm>
              <a:off x="5645391" y="2006964"/>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05" name="Rectangle 313"/>
            <p:cNvSpPr>
              <a:spLocks noChangeArrowheads="1"/>
            </p:cNvSpPr>
            <p:nvPr/>
          </p:nvSpPr>
          <p:spPr bwMode="auto">
            <a:xfrm>
              <a:off x="5601667" y="2314593"/>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06" name="Rectangle 314"/>
            <p:cNvSpPr>
              <a:spLocks noChangeArrowheads="1"/>
            </p:cNvSpPr>
            <p:nvPr/>
          </p:nvSpPr>
          <p:spPr bwMode="auto">
            <a:xfrm>
              <a:off x="5647315" y="2314595"/>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07" name="Rectangle 315"/>
            <p:cNvSpPr>
              <a:spLocks noChangeArrowheads="1"/>
            </p:cNvSpPr>
            <p:nvPr/>
          </p:nvSpPr>
          <p:spPr bwMode="auto">
            <a:xfrm>
              <a:off x="4432670" y="2624959"/>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08" name="Rectangle 316"/>
            <p:cNvSpPr>
              <a:spLocks noChangeArrowheads="1"/>
            </p:cNvSpPr>
            <p:nvPr/>
          </p:nvSpPr>
          <p:spPr bwMode="auto">
            <a:xfrm>
              <a:off x="4337092" y="2624945"/>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09" name="Rectangle 317"/>
            <p:cNvSpPr>
              <a:spLocks noChangeArrowheads="1"/>
            </p:cNvSpPr>
            <p:nvPr/>
          </p:nvSpPr>
          <p:spPr bwMode="auto">
            <a:xfrm>
              <a:off x="4382741" y="2624946"/>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10" name="Rectangle 318"/>
            <p:cNvSpPr>
              <a:spLocks noChangeArrowheads="1"/>
            </p:cNvSpPr>
            <p:nvPr/>
          </p:nvSpPr>
          <p:spPr bwMode="auto">
            <a:xfrm>
              <a:off x="4751743" y="2624971"/>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11" name="Rectangle 319"/>
            <p:cNvSpPr>
              <a:spLocks noChangeArrowheads="1"/>
            </p:cNvSpPr>
            <p:nvPr/>
          </p:nvSpPr>
          <p:spPr bwMode="auto">
            <a:xfrm>
              <a:off x="4656164" y="2624959"/>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12" name="Rectangle 320"/>
            <p:cNvSpPr>
              <a:spLocks noChangeArrowheads="1"/>
            </p:cNvSpPr>
            <p:nvPr/>
          </p:nvSpPr>
          <p:spPr bwMode="auto">
            <a:xfrm>
              <a:off x="4701812" y="2624960"/>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13" name="Rectangle 321"/>
            <p:cNvSpPr>
              <a:spLocks noChangeArrowheads="1"/>
            </p:cNvSpPr>
            <p:nvPr/>
          </p:nvSpPr>
          <p:spPr bwMode="auto">
            <a:xfrm>
              <a:off x="5070815" y="2624985"/>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14" name="Rectangle 322"/>
            <p:cNvSpPr>
              <a:spLocks noChangeArrowheads="1"/>
            </p:cNvSpPr>
            <p:nvPr/>
          </p:nvSpPr>
          <p:spPr bwMode="auto">
            <a:xfrm>
              <a:off x="4975237" y="2624971"/>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15" name="Rectangle 323"/>
            <p:cNvSpPr>
              <a:spLocks noChangeArrowheads="1"/>
            </p:cNvSpPr>
            <p:nvPr/>
          </p:nvSpPr>
          <p:spPr bwMode="auto">
            <a:xfrm>
              <a:off x="5020885" y="2624973"/>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16" name="Rectangle 324"/>
            <p:cNvSpPr>
              <a:spLocks noChangeArrowheads="1"/>
            </p:cNvSpPr>
            <p:nvPr/>
          </p:nvSpPr>
          <p:spPr bwMode="auto">
            <a:xfrm>
              <a:off x="5389888" y="2624999"/>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17" name="Rectangle 325"/>
            <p:cNvSpPr>
              <a:spLocks noChangeArrowheads="1"/>
            </p:cNvSpPr>
            <p:nvPr/>
          </p:nvSpPr>
          <p:spPr bwMode="auto">
            <a:xfrm>
              <a:off x="5294308" y="2624985"/>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18" name="Rectangle 326"/>
            <p:cNvSpPr>
              <a:spLocks noChangeArrowheads="1"/>
            </p:cNvSpPr>
            <p:nvPr/>
          </p:nvSpPr>
          <p:spPr bwMode="auto">
            <a:xfrm>
              <a:off x="5339957" y="2624986"/>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19" name="Rectangle 327"/>
            <p:cNvSpPr>
              <a:spLocks noChangeArrowheads="1"/>
            </p:cNvSpPr>
            <p:nvPr/>
          </p:nvSpPr>
          <p:spPr bwMode="auto">
            <a:xfrm>
              <a:off x="3156383" y="2624959"/>
              <a:ext cx="217740" cy="618001"/>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20" name="Rectangle 328"/>
            <p:cNvSpPr>
              <a:spLocks noChangeArrowheads="1"/>
            </p:cNvSpPr>
            <p:nvPr/>
          </p:nvSpPr>
          <p:spPr bwMode="auto">
            <a:xfrm>
              <a:off x="3060803" y="2624945"/>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21" name="Rectangle 329"/>
            <p:cNvSpPr>
              <a:spLocks noChangeArrowheads="1"/>
            </p:cNvSpPr>
            <p:nvPr/>
          </p:nvSpPr>
          <p:spPr bwMode="auto">
            <a:xfrm>
              <a:off x="3106452" y="2624946"/>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22" name="Rectangle 330"/>
            <p:cNvSpPr>
              <a:spLocks noChangeArrowheads="1"/>
            </p:cNvSpPr>
            <p:nvPr/>
          </p:nvSpPr>
          <p:spPr bwMode="auto">
            <a:xfrm>
              <a:off x="3475454" y="2624971"/>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23" name="Rectangle 331"/>
            <p:cNvSpPr>
              <a:spLocks noChangeArrowheads="1"/>
            </p:cNvSpPr>
            <p:nvPr/>
          </p:nvSpPr>
          <p:spPr bwMode="auto">
            <a:xfrm>
              <a:off x="3379876" y="2624959"/>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24" name="Rectangle 332"/>
            <p:cNvSpPr>
              <a:spLocks noChangeArrowheads="1"/>
            </p:cNvSpPr>
            <p:nvPr/>
          </p:nvSpPr>
          <p:spPr bwMode="auto">
            <a:xfrm>
              <a:off x="3425525" y="2624960"/>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25" name="Rectangle 333"/>
            <p:cNvSpPr>
              <a:spLocks noChangeArrowheads="1"/>
            </p:cNvSpPr>
            <p:nvPr/>
          </p:nvSpPr>
          <p:spPr bwMode="auto">
            <a:xfrm>
              <a:off x="3794527" y="2624985"/>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26" name="Rectangle 334"/>
            <p:cNvSpPr>
              <a:spLocks noChangeArrowheads="1"/>
            </p:cNvSpPr>
            <p:nvPr/>
          </p:nvSpPr>
          <p:spPr bwMode="auto">
            <a:xfrm>
              <a:off x="3698948" y="2624971"/>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27" name="Rectangle 335"/>
            <p:cNvSpPr>
              <a:spLocks noChangeArrowheads="1"/>
            </p:cNvSpPr>
            <p:nvPr/>
          </p:nvSpPr>
          <p:spPr bwMode="auto">
            <a:xfrm>
              <a:off x="3744596" y="2624973"/>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28" name="Rectangle 336"/>
            <p:cNvSpPr>
              <a:spLocks noChangeArrowheads="1"/>
            </p:cNvSpPr>
            <p:nvPr/>
          </p:nvSpPr>
          <p:spPr bwMode="auto">
            <a:xfrm>
              <a:off x="4113599" y="2624999"/>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29" name="Rectangle 337"/>
            <p:cNvSpPr>
              <a:spLocks noChangeArrowheads="1"/>
            </p:cNvSpPr>
            <p:nvPr/>
          </p:nvSpPr>
          <p:spPr bwMode="auto">
            <a:xfrm>
              <a:off x="4018021" y="2624985"/>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30" name="Rectangle 338"/>
            <p:cNvSpPr>
              <a:spLocks noChangeArrowheads="1"/>
            </p:cNvSpPr>
            <p:nvPr/>
          </p:nvSpPr>
          <p:spPr bwMode="auto">
            <a:xfrm>
              <a:off x="4063669" y="2624986"/>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31" name="Rectangle 339"/>
            <p:cNvSpPr>
              <a:spLocks noChangeArrowheads="1"/>
            </p:cNvSpPr>
            <p:nvPr/>
          </p:nvSpPr>
          <p:spPr bwMode="auto">
            <a:xfrm>
              <a:off x="4440926" y="2934899"/>
              <a:ext cx="223533" cy="1553025"/>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32" name="Rectangle 340"/>
            <p:cNvSpPr>
              <a:spLocks noChangeArrowheads="1"/>
            </p:cNvSpPr>
            <p:nvPr/>
          </p:nvSpPr>
          <p:spPr bwMode="auto">
            <a:xfrm>
              <a:off x="4337092" y="2934885"/>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33" name="Rectangle 341"/>
            <p:cNvSpPr>
              <a:spLocks noChangeArrowheads="1"/>
            </p:cNvSpPr>
            <p:nvPr/>
          </p:nvSpPr>
          <p:spPr bwMode="auto">
            <a:xfrm>
              <a:off x="4382741" y="2934886"/>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34" name="Rectangle 342"/>
            <p:cNvSpPr>
              <a:spLocks noChangeArrowheads="1"/>
            </p:cNvSpPr>
            <p:nvPr/>
          </p:nvSpPr>
          <p:spPr bwMode="auto">
            <a:xfrm>
              <a:off x="4769375" y="2934911"/>
              <a:ext cx="246317" cy="12378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35" name="Rectangle 343"/>
            <p:cNvSpPr>
              <a:spLocks noChangeArrowheads="1"/>
            </p:cNvSpPr>
            <p:nvPr/>
          </p:nvSpPr>
          <p:spPr bwMode="auto">
            <a:xfrm>
              <a:off x="4656164" y="2934899"/>
              <a:ext cx="45721"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36" name="Rectangle 344"/>
            <p:cNvSpPr>
              <a:spLocks noChangeArrowheads="1"/>
            </p:cNvSpPr>
            <p:nvPr/>
          </p:nvSpPr>
          <p:spPr bwMode="auto">
            <a:xfrm>
              <a:off x="4701812" y="2934900"/>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37" name="Rectangle 345"/>
            <p:cNvSpPr>
              <a:spLocks noChangeArrowheads="1"/>
            </p:cNvSpPr>
            <p:nvPr/>
          </p:nvSpPr>
          <p:spPr bwMode="auto">
            <a:xfrm>
              <a:off x="5070815" y="2934925"/>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38" name="Rectangle 346"/>
            <p:cNvSpPr>
              <a:spLocks noChangeArrowheads="1"/>
            </p:cNvSpPr>
            <p:nvPr/>
          </p:nvSpPr>
          <p:spPr bwMode="auto">
            <a:xfrm>
              <a:off x="4975237" y="2934912"/>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39" name="Rectangle 347"/>
            <p:cNvSpPr>
              <a:spLocks noChangeArrowheads="1"/>
            </p:cNvSpPr>
            <p:nvPr/>
          </p:nvSpPr>
          <p:spPr bwMode="auto">
            <a:xfrm>
              <a:off x="5020885" y="2934913"/>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40" name="Rectangle 348"/>
            <p:cNvSpPr>
              <a:spLocks noChangeArrowheads="1"/>
            </p:cNvSpPr>
            <p:nvPr/>
          </p:nvSpPr>
          <p:spPr bwMode="auto">
            <a:xfrm>
              <a:off x="5389888" y="2934939"/>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41" name="Rectangle 349"/>
            <p:cNvSpPr>
              <a:spLocks noChangeArrowheads="1"/>
            </p:cNvSpPr>
            <p:nvPr/>
          </p:nvSpPr>
          <p:spPr bwMode="auto">
            <a:xfrm>
              <a:off x="5294308" y="2934925"/>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42" name="Rectangle 350"/>
            <p:cNvSpPr>
              <a:spLocks noChangeArrowheads="1"/>
            </p:cNvSpPr>
            <p:nvPr/>
          </p:nvSpPr>
          <p:spPr bwMode="auto">
            <a:xfrm>
              <a:off x="5339957" y="2934926"/>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43" name="Rectangle 352"/>
            <p:cNvSpPr>
              <a:spLocks noChangeArrowheads="1"/>
            </p:cNvSpPr>
            <p:nvPr/>
          </p:nvSpPr>
          <p:spPr bwMode="auto">
            <a:xfrm>
              <a:off x="3060803" y="2934885"/>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44" name="Rectangle 353"/>
            <p:cNvSpPr>
              <a:spLocks noChangeArrowheads="1"/>
            </p:cNvSpPr>
            <p:nvPr/>
          </p:nvSpPr>
          <p:spPr bwMode="auto">
            <a:xfrm>
              <a:off x="3106452" y="2934886"/>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45" name="Rectangle 354"/>
            <p:cNvSpPr>
              <a:spLocks noChangeArrowheads="1"/>
            </p:cNvSpPr>
            <p:nvPr/>
          </p:nvSpPr>
          <p:spPr bwMode="auto">
            <a:xfrm>
              <a:off x="3475454" y="2934912"/>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46" name="Rectangle 355"/>
            <p:cNvSpPr>
              <a:spLocks noChangeArrowheads="1"/>
            </p:cNvSpPr>
            <p:nvPr/>
          </p:nvSpPr>
          <p:spPr bwMode="auto">
            <a:xfrm>
              <a:off x="3379876" y="2934899"/>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47" name="Rectangle 356"/>
            <p:cNvSpPr>
              <a:spLocks noChangeArrowheads="1"/>
            </p:cNvSpPr>
            <p:nvPr/>
          </p:nvSpPr>
          <p:spPr bwMode="auto">
            <a:xfrm>
              <a:off x="3425525" y="2934900"/>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48" name="Rectangle 357"/>
            <p:cNvSpPr>
              <a:spLocks noChangeArrowheads="1"/>
            </p:cNvSpPr>
            <p:nvPr/>
          </p:nvSpPr>
          <p:spPr bwMode="auto">
            <a:xfrm>
              <a:off x="3795823" y="2934924"/>
              <a:ext cx="227164" cy="1562155"/>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49" name="Rectangle 358"/>
            <p:cNvSpPr>
              <a:spLocks noChangeArrowheads="1"/>
            </p:cNvSpPr>
            <p:nvPr/>
          </p:nvSpPr>
          <p:spPr bwMode="auto">
            <a:xfrm>
              <a:off x="3698948" y="2934912"/>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50" name="Rectangle 359"/>
            <p:cNvSpPr>
              <a:spLocks noChangeArrowheads="1"/>
            </p:cNvSpPr>
            <p:nvPr/>
          </p:nvSpPr>
          <p:spPr bwMode="auto">
            <a:xfrm>
              <a:off x="3744596" y="2934913"/>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51" name="Rectangle 360"/>
            <p:cNvSpPr>
              <a:spLocks noChangeArrowheads="1"/>
            </p:cNvSpPr>
            <p:nvPr/>
          </p:nvSpPr>
          <p:spPr bwMode="auto">
            <a:xfrm>
              <a:off x="4113599" y="2934939"/>
              <a:ext cx="227731" cy="156214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52" name="Rectangle 361"/>
            <p:cNvSpPr>
              <a:spLocks noChangeArrowheads="1"/>
            </p:cNvSpPr>
            <p:nvPr/>
          </p:nvSpPr>
          <p:spPr bwMode="auto">
            <a:xfrm>
              <a:off x="4018021" y="2934925"/>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53" name="Rectangle 362"/>
            <p:cNvSpPr>
              <a:spLocks noChangeArrowheads="1"/>
            </p:cNvSpPr>
            <p:nvPr/>
          </p:nvSpPr>
          <p:spPr bwMode="auto">
            <a:xfrm>
              <a:off x="4063669" y="2934926"/>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54" name="Rectangle 363"/>
            <p:cNvSpPr>
              <a:spLocks noChangeArrowheads="1"/>
            </p:cNvSpPr>
            <p:nvPr/>
          </p:nvSpPr>
          <p:spPr bwMode="auto">
            <a:xfrm>
              <a:off x="5706537" y="2625046"/>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55" name="Rectangle 364"/>
            <p:cNvSpPr>
              <a:spLocks noChangeArrowheads="1"/>
            </p:cNvSpPr>
            <p:nvPr/>
          </p:nvSpPr>
          <p:spPr bwMode="auto">
            <a:xfrm>
              <a:off x="5610958" y="2625436"/>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56" name="Rectangle 365"/>
            <p:cNvSpPr>
              <a:spLocks noChangeArrowheads="1"/>
            </p:cNvSpPr>
            <p:nvPr/>
          </p:nvSpPr>
          <p:spPr bwMode="auto">
            <a:xfrm>
              <a:off x="5656607" y="2625436"/>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57" name="Rectangle 366"/>
            <p:cNvSpPr>
              <a:spLocks noChangeArrowheads="1"/>
            </p:cNvSpPr>
            <p:nvPr/>
          </p:nvSpPr>
          <p:spPr bwMode="auto">
            <a:xfrm>
              <a:off x="5708461" y="2933080"/>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58" name="Rectangle 367"/>
            <p:cNvSpPr>
              <a:spLocks noChangeArrowheads="1"/>
            </p:cNvSpPr>
            <p:nvPr/>
          </p:nvSpPr>
          <p:spPr bwMode="auto">
            <a:xfrm>
              <a:off x="5612882" y="2933067"/>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59" name="Rectangle 368"/>
            <p:cNvSpPr>
              <a:spLocks noChangeArrowheads="1"/>
            </p:cNvSpPr>
            <p:nvPr/>
          </p:nvSpPr>
          <p:spPr bwMode="auto">
            <a:xfrm>
              <a:off x="5658531" y="2933068"/>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60" name="Rectangle 370"/>
            <p:cNvSpPr>
              <a:spLocks noChangeArrowheads="1"/>
            </p:cNvSpPr>
            <p:nvPr/>
          </p:nvSpPr>
          <p:spPr bwMode="auto">
            <a:xfrm>
              <a:off x="4341329" y="3244805"/>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61" name="Rectangle 371"/>
            <p:cNvSpPr>
              <a:spLocks noChangeArrowheads="1"/>
            </p:cNvSpPr>
            <p:nvPr/>
          </p:nvSpPr>
          <p:spPr bwMode="auto">
            <a:xfrm>
              <a:off x="4386978" y="3244806"/>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62" name="Rectangle 373"/>
            <p:cNvSpPr>
              <a:spLocks noChangeArrowheads="1"/>
            </p:cNvSpPr>
            <p:nvPr/>
          </p:nvSpPr>
          <p:spPr bwMode="auto">
            <a:xfrm>
              <a:off x="4660402" y="3244819"/>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63" name="Rectangle 374"/>
            <p:cNvSpPr>
              <a:spLocks noChangeArrowheads="1"/>
            </p:cNvSpPr>
            <p:nvPr/>
          </p:nvSpPr>
          <p:spPr bwMode="auto">
            <a:xfrm>
              <a:off x="4706051" y="3244820"/>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64" name="Rectangle 375"/>
            <p:cNvSpPr>
              <a:spLocks noChangeArrowheads="1"/>
            </p:cNvSpPr>
            <p:nvPr/>
          </p:nvSpPr>
          <p:spPr bwMode="auto">
            <a:xfrm>
              <a:off x="5075052" y="3244845"/>
              <a:ext cx="223494" cy="617975"/>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65" name="Rectangle 376"/>
            <p:cNvSpPr>
              <a:spLocks noChangeArrowheads="1"/>
            </p:cNvSpPr>
            <p:nvPr/>
          </p:nvSpPr>
          <p:spPr bwMode="auto">
            <a:xfrm>
              <a:off x="4979474" y="3244831"/>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66" name="Rectangle 377"/>
            <p:cNvSpPr>
              <a:spLocks noChangeArrowheads="1"/>
            </p:cNvSpPr>
            <p:nvPr/>
          </p:nvSpPr>
          <p:spPr bwMode="auto">
            <a:xfrm>
              <a:off x="5025122" y="3244832"/>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67" name="Rectangle 378"/>
            <p:cNvSpPr>
              <a:spLocks noChangeArrowheads="1"/>
            </p:cNvSpPr>
            <p:nvPr/>
          </p:nvSpPr>
          <p:spPr bwMode="auto">
            <a:xfrm>
              <a:off x="5394125" y="3244859"/>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68" name="Rectangle 379"/>
            <p:cNvSpPr>
              <a:spLocks noChangeArrowheads="1"/>
            </p:cNvSpPr>
            <p:nvPr/>
          </p:nvSpPr>
          <p:spPr bwMode="auto">
            <a:xfrm>
              <a:off x="5298545" y="3244845"/>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69" name="Rectangle 380"/>
            <p:cNvSpPr>
              <a:spLocks noChangeArrowheads="1"/>
            </p:cNvSpPr>
            <p:nvPr/>
          </p:nvSpPr>
          <p:spPr bwMode="auto">
            <a:xfrm>
              <a:off x="5344194" y="3244845"/>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70" name="Rectangle 381"/>
            <p:cNvSpPr>
              <a:spLocks noChangeArrowheads="1"/>
            </p:cNvSpPr>
            <p:nvPr/>
          </p:nvSpPr>
          <p:spPr bwMode="auto">
            <a:xfrm>
              <a:off x="3160620" y="3244819"/>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71" name="Rectangle 382"/>
            <p:cNvSpPr>
              <a:spLocks noChangeArrowheads="1"/>
            </p:cNvSpPr>
            <p:nvPr/>
          </p:nvSpPr>
          <p:spPr bwMode="auto">
            <a:xfrm>
              <a:off x="3065042" y="3244805"/>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72" name="Rectangle 383"/>
            <p:cNvSpPr>
              <a:spLocks noChangeArrowheads="1"/>
            </p:cNvSpPr>
            <p:nvPr/>
          </p:nvSpPr>
          <p:spPr bwMode="auto">
            <a:xfrm>
              <a:off x="3110690" y="3244806"/>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73" name="Rectangle 384"/>
            <p:cNvSpPr>
              <a:spLocks noChangeArrowheads="1"/>
            </p:cNvSpPr>
            <p:nvPr/>
          </p:nvSpPr>
          <p:spPr bwMode="auto">
            <a:xfrm>
              <a:off x="3479691" y="3244831"/>
              <a:ext cx="223494" cy="927881"/>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74" name="Rectangle 385"/>
            <p:cNvSpPr>
              <a:spLocks noChangeArrowheads="1"/>
            </p:cNvSpPr>
            <p:nvPr/>
          </p:nvSpPr>
          <p:spPr bwMode="auto">
            <a:xfrm>
              <a:off x="3384113" y="3244819"/>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75" name="Rectangle 386"/>
            <p:cNvSpPr>
              <a:spLocks noChangeArrowheads="1"/>
            </p:cNvSpPr>
            <p:nvPr/>
          </p:nvSpPr>
          <p:spPr bwMode="auto">
            <a:xfrm>
              <a:off x="3429762" y="3244820"/>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76" name="Rectangle 388"/>
            <p:cNvSpPr>
              <a:spLocks noChangeArrowheads="1"/>
            </p:cNvSpPr>
            <p:nvPr/>
          </p:nvSpPr>
          <p:spPr bwMode="auto">
            <a:xfrm>
              <a:off x="3703185" y="3244831"/>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77" name="Rectangle 389"/>
            <p:cNvSpPr>
              <a:spLocks noChangeArrowheads="1"/>
            </p:cNvSpPr>
            <p:nvPr/>
          </p:nvSpPr>
          <p:spPr bwMode="auto">
            <a:xfrm>
              <a:off x="3748834" y="3244832"/>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78" name="Rectangle 391"/>
            <p:cNvSpPr>
              <a:spLocks noChangeArrowheads="1"/>
            </p:cNvSpPr>
            <p:nvPr/>
          </p:nvSpPr>
          <p:spPr bwMode="auto">
            <a:xfrm>
              <a:off x="4022258" y="3244845"/>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79" name="Rectangle 392"/>
            <p:cNvSpPr>
              <a:spLocks noChangeArrowheads="1"/>
            </p:cNvSpPr>
            <p:nvPr/>
          </p:nvSpPr>
          <p:spPr bwMode="auto">
            <a:xfrm>
              <a:off x="4067906" y="3244845"/>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80" name="Rectangle 394"/>
            <p:cNvSpPr>
              <a:spLocks noChangeArrowheads="1"/>
            </p:cNvSpPr>
            <p:nvPr/>
          </p:nvSpPr>
          <p:spPr bwMode="auto">
            <a:xfrm>
              <a:off x="4341329" y="3554745"/>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81" name="Rectangle 395"/>
            <p:cNvSpPr>
              <a:spLocks noChangeArrowheads="1"/>
            </p:cNvSpPr>
            <p:nvPr/>
          </p:nvSpPr>
          <p:spPr bwMode="auto">
            <a:xfrm>
              <a:off x="4386978" y="3554746"/>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82" name="Rectangle 397"/>
            <p:cNvSpPr>
              <a:spLocks noChangeArrowheads="1"/>
            </p:cNvSpPr>
            <p:nvPr/>
          </p:nvSpPr>
          <p:spPr bwMode="auto">
            <a:xfrm>
              <a:off x="4660402" y="3554759"/>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83" name="Rectangle 398"/>
            <p:cNvSpPr>
              <a:spLocks noChangeArrowheads="1"/>
            </p:cNvSpPr>
            <p:nvPr/>
          </p:nvSpPr>
          <p:spPr bwMode="auto">
            <a:xfrm>
              <a:off x="4706051" y="3554760"/>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84" name="Rectangle 400"/>
            <p:cNvSpPr>
              <a:spLocks noChangeArrowheads="1"/>
            </p:cNvSpPr>
            <p:nvPr/>
          </p:nvSpPr>
          <p:spPr bwMode="auto">
            <a:xfrm>
              <a:off x="4979474" y="3554772"/>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85" name="Rectangle 401"/>
            <p:cNvSpPr>
              <a:spLocks noChangeArrowheads="1"/>
            </p:cNvSpPr>
            <p:nvPr/>
          </p:nvSpPr>
          <p:spPr bwMode="auto">
            <a:xfrm>
              <a:off x="5025122" y="3554773"/>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86" name="Rectangle 402"/>
            <p:cNvSpPr>
              <a:spLocks noChangeArrowheads="1"/>
            </p:cNvSpPr>
            <p:nvPr/>
          </p:nvSpPr>
          <p:spPr bwMode="auto">
            <a:xfrm>
              <a:off x="5394125" y="3554798"/>
              <a:ext cx="241581" cy="123906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87" name="Rectangle 403"/>
            <p:cNvSpPr>
              <a:spLocks noChangeArrowheads="1"/>
            </p:cNvSpPr>
            <p:nvPr/>
          </p:nvSpPr>
          <p:spPr bwMode="auto">
            <a:xfrm>
              <a:off x="5298545" y="3554785"/>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88" name="Rectangle 404"/>
            <p:cNvSpPr>
              <a:spLocks noChangeArrowheads="1"/>
            </p:cNvSpPr>
            <p:nvPr/>
          </p:nvSpPr>
          <p:spPr bwMode="auto">
            <a:xfrm>
              <a:off x="5344194" y="3554786"/>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89" name="Rectangle 405"/>
            <p:cNvSpPr>
              <a:spLocks noChangeArrowheads="1"/>
            </p:cNvSpPr>
            <p:nvPr/>
          </p:nvSpPr>
          <p:spPr bwMode="auto">
            <a:xfrm>
              <a:off x="3160620" y="3554759"/>
              <a:ext cx="223494" cy="61795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90" name="Rectangle 406"/>
            <p:cNvSpPr>
              <a:spLocks noChangeArrowheads="1"/>
            </p:cNvSpPr>
            <p:nvPr/>
          </p:nvSpPr>
          <p:spPr bwMode="auto">
            <a:xfrm>
              <a:off x="3065042" y="3554745"/>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91" name="Rectangle 407"/>
            <p:cNvSpPr>
              <a:spLocks noChangeArrowheads="1"/>
            </p:cNvSpPr>
            <p:nvPr/>
          </p:nvSpPr>
          <p:spPr bwMode="auto">
            <a:xfrm>
              <a:off x="3110690" y="3554746"/>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92" name="Rectangle 409"/>
            <p:cNvSpPr>
              <a:spLocks noChangeArrowheads="1"/>
            </p:cNvSpPr>
            <p:nvPr/>
          </p:nvSpPr>
          <p:spPr bwMode="auto">
            <a:xfrm>
              <a:off x="3384113" y="3554759"/>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93" name="Rectangle 410"/>
            <p:cNvSpPr>
              <a:spLocks noChangeArrowheads="1"/>
            </p:cNvSpPr>
            <p:nvPr/>
          </p:nvSpPr>
          <p:spPr bwMode="auto">
            <a:xfrm>
              <a:off x="3429762" y="3554760"/>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94" name="Rectangle 412"/>
            <p:cNvSpPr>
              <a:spLocks noChangeArrowheads="1"/>
            </p:cNvSpPr>
            <p:nvPr/>
          </p:nvSpPr>
          <p:spPr bwMode="auto">
            <a:xfrm>
              <a:off x="3703185" y="3554772"/>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95" name="Rectangle 413"/>
            <p:cNvSpPr>
              <a:spLocks noChangeArrowheads="1"/>
            </p:cNvSpPr>
            <p:nvPr/>
          </p:nvSpPr>
          <p:spPr bwMode="auto">
            <a:xfrm>
              <a:off x="3748834" y="3554773"/>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96" name="Rectangle 415"/>
            <p:cNvSpPr>
              <a:spLocks noChangeArrowheads="1"/>
            </p:cNvSpPr>
            <p:nvPr/>
          </p:nvSpPr>
          <p:spPr bwMode="auto">
            <a:xfrm>
              <a:off x="4022186" y="3554785"/>
              <a:ext cx="45721"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97" name="Rectangle 416"/>
            <p:cNvSpPr>
              <a:spLocks noChangeArrowheads="1"/>
            </p:cNvSpPr>
            <p:nvPr/>
          </p:nvSpPr>
          <p:spPr bwMode="auto">
            <a:xfrm>
              <a:off x="4067906" y="3554786"/>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98" name="Rectangle 417"/>
            <p:cNvSpPr>
              <a:spLocks noChangeArrowheads="1"/>
            </p:cNvSpPr>
            <p:nvPr/>
          </p:nvSpPr>
          <p:spPr bwMode="auto">
            <a:xfrm>
              <a:off x="5710773" y="3244906"/>
              <a:ext cx="261226" cy="154895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99" name="Rectangle 418"/>
            <p:cNvSpPr>
              <a:spLocks noChangeArrowheads="1"/>
            </p:cNvSpPr>
            <p:nvPr/>
          </p:nvSpPr>
          <p:spPr bwMode="auto">
            <a:xfrm>
              <a:off x="5615196" y="3245296"/>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00" name="Rectangle 419"/>
            <p:cNvSpPr>
              <a:spLocks noChangeArrowheads="1"/>
            </p:cNvSpPr>
            <p:nvPr/>
          </p:nvSpPr>
          <p:spPr bwMode="auto">
            <a:xfrm>
              <a:off x="5660845" y="3245296"/>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01" name="Rectangle 421"/>
            <p:cNvSpPr>
              <a:spLocks noChangeArrowheads="1"/>
            </p:cNvSpPr>
            <p:nvPr/>
          </p:nvSpPr>
          <p:spPr bwMode="auto">
            <a:xfrm>
              <a:off x="5617120" y="3552927"/>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02" name="Rectangle 422"/>
            <p:cNvSpPr>
              <a:spLocks noChangeArrowheads="1"/>
            </p:cNvSpPr>
            <p:nvPr/>
          </p:nvSpPr>
          <p:spPr bwMode="auto">
            <a:xfrm>
              <a:off x="5662769" y="3552928"/>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03" name="Rectangle 424"/>
            <p:cNvSpPr>
              <a:spLocks noChangeArrowheads="1"/>
            </p:cNvSpPr>
            <p:nvPr/>
          </p:nvSpPr>
          <p:spPr bwMode="auto">
            <a:xfrm>
              <a:off x="4347556" y="3866095"/>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04" name="Rectangle 425"/>
            <p:cNvSpPr>
              <a:spLocks noChangeArrowheads="1"/>
            </p:cNvSpPr>
            <p:nvPr/>
          </p:nvSpPr>
          <p:spPr bwMode="auto">
            <a:xfrm>
              <a:off x="4400551" y="3866096"/>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05" name="Rectangle 427"/>
            <p:cNvSpPr>
              <a:spLocks noChangeArrowheads="1"/>
            </p:cNvSpPr>
            <p:nvPr/>
          </p:nvSpPr>
          <p:spPr bwMode="auto">
            <a:xfrm>
              <a:off x="4673975" y="3866107"/>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06" name="Rectangle 428"/>
            <p:cNvSpPr>
              <a:spLocks noChangeArrowheads="1"/>
            </p:cNvSpPr>
            <p:nvPr/>
          </p:nvSpPr>
          <p:spPr bwMode="auto">
            <a:xfrm>
              <a:off x="4719623" y="3866108"/>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07" name="Rectangle 429"/>
            <p:cNvSpPr>
              <a:spLocks noChangeArrowheads="1"/>
            </p:cNvSpPr>
            <p:nvPr/>
          </p:nvSpPr>
          <p:spPr bwMode="auto">
            <a:xfrm>
              <a:off x="5088625" y="3866134"/>
              <a:ext cx="223494" cy="632766"/>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08" name="Rectangle 430"/>
            <p:cNvSpPr>
              <a:spLocks noChangeArrowheads="1"/>
            </p:cNvSpPr>
            <p:nvPr/>
          </p:nvSpPr>
          <p:spPr bwMode="auto">
            <a:xfrm>
              <a:off x="4993047" y="3866120"/>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09" name="Rectangle 431"/>
            <p:cNvSpPr>
              <a:spLocks noChangeArrowheads="1"/>
            </p:cNvSpPr>
            <p:nvPr/>
          </p:nvSpPr>
          <p:spPr bwMode="auto">
            <a:xfrm>
              <a:off x="5038696" y="3866121"/>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10" name="Rectangle 433"/>
            <p:cNvSpPr>
              <a:spLocks noChangeArrowheads="1"/>
            </p:cNvSpPr>
            <p:nvPr/>
          </p:nvSpPr>
          <p:spPr bwMode="auto">
            <a:xfrm>
              <a:off x="5312119" y="3866134"/>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11" name="Rectangle 434"/>
            <p:cNvSpPr>
              <a:spLocks noChangeArrowheads="1"/>
            </p:cNvSpPr>
            <p:nvPr/>
          </p:nvSpPr>
          <p:spPr bwMode="auto">
            <a:xfrm>
              <a:off x="5357767" y="3866135"/>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12" name="Rectangle 436"/>
            <p:cNvSpPr>
              <a:spLocks noChangeArrowheads="1"/>
            </p:cNvSpPr>
            <p:nvPr/>
          </p:nvSpPr>
          <p:spPr bwMode="auto">
            <a:xfrm>
              <a:off x="3078614" y="3866095"/>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13" name="Rectangle 437"/>
            <p:cNvSpPr>
              <a:spLocks noChangeArrowheads="1"/>
            </p:cNvSpPr>
            <p:nvPr/>
          </p:nvSpPr>
          <p:spPr bwMode="auto">
            <a:xfrm>
              <a:off x="3124263" y="3866096"/>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14" name="Rectangle 439"/>
            <p:cNvSpPr>
              <a:spLocks noChangeArrowheads="1"/>
            </p:cNvSpPr>
            <p:nvPr/>
          </p:nvSpPr>
          <p:spPr bwMode="auto">
            <a:xfrm>
              <a:off x="3397687" y="3866107"/>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15" name="Rectangle 440"/>
            <p:cNvSpPr>
              <a:spLocks noChangeArrowheads="1"/>
            </p:cNvSpPr>
            <p:nvPr/>
          </p:nvSpPr>
          <p:spPr bwMode="auto">
            <a:xfrm>
              <a:off x="3443335" y="3866108"/>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16" name="Rectangle 442"/>
            <p:cNvSpPr>
              <a:spLocks noChangeArrowheads="1"/>
            </p:cNvSpPr>
            <p:nvPr/>
          </p:nvSpPr>
          <p:spPr bwMode="auto">
            <a:xfrm>
              <a:off x="3716758" y="3866120"/>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17" name="Rectangle 443"/>
            <p:cNvSpPr>
              <a:spLocks noChangeArrowheads="1"/>
            </p:cNvSpPr>
            <p:nvPr/>
          </p:nvSpPr>
          <p:spPr bwMode="auto">
            <a:xfrm>
              <a:off x="3762407" y="3866121"/>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18" name="Rectangle 445"/>
            <p:cNvSpPr>
              <a:spLocks noChangeArrowheads="1"/>
            </p:cNvSpPr>
            <p:nvPr/>
          </p:nvSpPr>
          <p:spPr bwMode="auto">
            <a:xfrm>
              <a:off x="4028736" y="3863735"/>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19" name="Rectangle 446"/>
            <p:cNvSpPr>
              <a:spLocks noChangeArrowheads="1"/>
            </p:cNvSpPr>
            <p:nvPr/>
          </p:nvSpPr>
          <p:spPr bwMode="auto">
            <a:xfrm>
              <a:off x="4081480" y="3866135"/>
              <a:ext cx="45721"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20" name="Rectangle 448"/>
            <p:cNvSpPr>
              <a:spLocks noChangeArrowheads="1"/>
            </p:cNvSpPr>
            <p:nvPr/>
          </p:nvSpPr>
          <p:spPr bwMode="auto">
            <a:xfrm>
              <a:off x="4341330" y="4176034"/>
              <a:ext cx="61860" cy="322918"/>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21" name="Rectangle 449"/>
            <p:cNvSpPr>
              <a:spLocks noChangeArrowheads="1"/>
            </p:cNvSpPr>
            <p:nvPr/>
          </p:nvSpPr>
          <p:spPr bwMode="auto">
            <a:xfrm>
              <a:off x="4400551" y="4176036"/>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22" name="Rectangle 450"/>
            <p:cNvSpPr>
              <a:spLocks noChangeArrowheads="1"/>
            </p:cNvSpPr>
            <p:nvPr/>
          </p:nvSpPr>
          <p:spPr bwMode="auto">
            <a:xfrm>
              <a:off x="4769554" y="4176061"/>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23" name="Rectangle 451"/>
            <p:cNvSpPr>
              <a:spLocks noChangeArrowheads="1"/>
            </p:cNvSpPr>
            <p:nvPr/>
          </p:nvSpPr>
          <p:spPr bwMode="auto">
            <a:xfrm>
              <a:off x="4673975" y="4176047"/>
              <a:ext cx="45721" cy="32103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24" name="Rectangle 452"/>
            <p:cNvSpPr>
              <a:spLocks noChangeArrowheads="1"/>
            </p:cNvSpPr>
            <p:nvPr/>
          </p:nvSpPr>
          <p:spPr bwMode="auto">
            <a:xfrm>
              <a:off x="4719623" y="4176048"/>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25" name="Rectangle 454"/>
            <p:cNvSpPr>
              <a:spLocks noChangeArrowheads="1"/>
            </p:cNvSpPr>
            <p:nvPr/>
          </p:nvSpPr>
          <p:spPr bwMode="auto">
            <a:xfrm>
              <a:off x="4993047" y="4176061"/>
              <a:ext cx="57039" cy="322839"/>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26" name="Rectangle 455"/>
            <p:cNvSpPr>
              <a:spLocks noChangeArrowheads="1"/>
            </p:cNvSpPr>
            <p:nvPr/>
          </p:nvSpPr>
          <p:spPr bwMode="auto">
            <a:xfrm>
              <a:off x="5038696" y="4176062"/>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27" name="Rectangle 457"/>
            <p:cNvSpPr>
              <a:spLocks noChangeArrowheads="1"/>
            </p:cNvSpPr>
            <p:nvPr/>
          </p:nvSpPr>
          <p:spPr bwMode="auto">
            <a:xfrm>
              <a:off x="5312119" y="4176074"/>
              <a:ext cx="57039" cy="32727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28" name="Rectangle 458"/>
            <p:cNvSpPr>
              <a:spLocks noChangeArrowheads="1"/>
            </p:cNvSpPr>
            <p:nvPr/>
          </p:nvSpPr>
          <p:spPr bwMode="auto">
            <a:xfrm>
              <a:off x="5357767" y="4176075"/>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29" name="Rectangle 459"/>
            <p:cNvSpPr>
              <a:spLocks noChangeArrowheads="1"/>
            </p:cNvSpPr>
            <p:nvPr/>
          </p:nvSpPr>
          <p:spPr bwMode="auto">
            <a:xfrm>
              <a:off x="3174193" y="4176047"/>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30" name="Rectangle 460"/>
            <p:cNvSpPr>
              <a:spLocks noChangeArrowheads="1"/>
            </p:cNvSpPr>
            <p:nvPr/>
          </p:nvSpPr>
          <p:spPr bwMode="auto">
            <a:xfrm>
              <a:off x="3078614" y="4176034"/>
              <a:ext cx="57040" cy="322918"/>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31" name="Rectangle 461"/>
            <p:cNvSpPr>
              <a:spLocks noChangeArrowheads="1"/>
            </p:cNvSpPr>
            <p:nvPr/>
          </p:nvSpPr>
          <p:spPr bwMode="auto">
            <a:xfrm>
              <a:off x="3124263" y="4176036"/>
              <a:ext cx="58188" cy="321044"/>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32" name="Rectangle 462"/>
            <p:cNvSpPr>
              <a:spLocks noChangeArrowheads="1"/>
            </p:cNvSpPr>
            <p:nvPr/>
          </p:nvSpPr>
          <p:spPr bwMode="auto">
            <a:xfrm>
              <a:off x="3493265" y="4176061"/>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33" name="Rectangle 463"/>
            <p:cNvSpPr>
              <a:spLocks noChangeArrowheads="1"/>
            </p:cNvSpPr>
            <p:nvPr/>
          </p:nvSpPr>
          <p:spPr bwMode="auto">
            <a:xfrm>
              <a:off x="3397687" y="4176047"/>
              <a:ext cx="48287" cy="3273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34" name="Rectangle 464"/>
            <p:cNvSpPr>
              <a:spLocks noChangeArrowheads="1"/>
            </p:cNvSpPr>
            <p:nvPr/>
          </p:nvSpPr>
          <p:spPr bwMode="auto">
            <a:xfrm>
              <a:off x="3443335" y="4176048"/>
              <a:ext cx="45721" cy="321032"/>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35" name="Rectangle 466"/>
            <p:cNvSpPr>
              <a:spLocks noChangeArrowheads="1"/>
            </p:cNvSpPr>
            <p:nvPr/>
          </p:nvSpPr>
          <p:spPr bwMode="auto">
            <a:xfrm>
              <a:off x="3716758" y="4176061"/>
              <a:ext cx="45721" cy="327286"/>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36" name="Rectangle 467"/>
            <p:cNvSpPr>
              <a:spLocks noChangeArrowheads="1"/>
            </p:cNvSpPr>
            <p:nvPr/>
          </p:nvSpPr>
          <p:spPr bwMode="auto">
            <a:xfrm>
              <a:off x="3762407" y="4176062"/>
              <a:ext cx="58188" cy="327285"/>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37" name="Rectangle 469"/>
            <p:cNvSpPr>
              <a:spLocks noChangeArrowheads="1"/>
            </p:cNvSpPr>
            <p:nvPr/>
          </p:nvSpPr>
          <p:spPr bwMode="auto">
            <a:xfrm>
              <a:off x="4024268" y="4176074"/>
              <a:ext cx="52803" cy="322878"/>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38" name="Rectangle 470"/>
            <p:cNvSpPr>
              <a:spLocks noChangeArrowheads="1"/>
            </p:cNvSpPr>
            <p:nvPr/>
          </p:nvSpPr>
          <p:spPr bwMode="auto">
            <a:xfrm>
              <a:off x="4081480" y="4176075"/>
              <a:ext cx="58381" cy="311849"/>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39" name="Rectangle 472"/>
            <p:cNvSpPr>
              <a:spLocks noChangeArrowheads="1"/>
            </p:cNvSpPr>
            <p:nvPr/>
          </p:nvSpPr>
          <p:spPr bwMode="auto">
            <a:xfrm>
              <a:off x="5628769" y="3866584"/>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40" name="Rectangle 473"/>
            <p:cNvSpPr>
              <a:spLocks noChangeArrowheads="1"/>
            </p:cNvSpPr>
            <p:nvPr/>
          </p:nvSpPr>
          <p:spPr bwMode="auto">
            <a:xfrm>
              <a:off x="5674417" y="3866584"/>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41" name="Rectangle 475"/>
            <p:cNvSpPr>
              <a:spLocks noChangeArrowheads="1"/>
            </p:cNvSpPr>
            <p:nvPr/>
          </p:nvSpPr>
          <p:spPr bwMode="auto">
            <a:xfrm>
              <a:off x="5630693" y="4174214"/>
              <a:ext cx="53908" cy="324686"/>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42" name="Rectangle 476"/>
            <p:cNvSpPr>
              <a:spLocks noChangeArrowheads="1"/>
            </p:cNvSpPr>
            <p:nvPr/>
          </p:nvSpPr>
          <p:spPr bwMode="auto">
            <a:xfrm>
              <a:off x="5676341" y="4174215"/>
              <a:ext cx="58188" cy="329131"/>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43" name="Rectangle 551"/>
            <p:cNvSpPr>
              <a:spLocks noChangeArrowheads="1"/>
            </p:cNvSpPr>
            <p:nvPr/>
          </p:nvSpPr>
          <p:spPr bwMode="auto">
            <a:xfrm>
              <a:off x="3143063" y="146865"/>
              <a:ext cx="109370"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44" name="Rectangle 552"/>
            <p:cNvSpPr>
              <a:spLocks noChangeArrowheads="1"/>
            </p:cNvSpPr>
            <p:nvPr/>
          </p:nvSpPr>
          <p:spPr bwMode="auto">
            <a:xfrm>
              <a:off x="3469291" y="456758"/>
              <a:ext cx="109370"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45" name="Rectangle 563"/>
            <p:cNvSpPr>
              <a:spLocks noChangeArrowheads="1"/>
            </p:cNvSpPr>
            <p:nvPr/>
          </p:nvSpPr>
          <p:spPr bwMode="auto">
            <a:xfrm>
              <a:off x="3783310" y="142875"/>
              <a:ext cx="109370" cy="93202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46" name="Rectangle 100"/>
            <p:cNvSpPr>
              <a:spLocks noChangeArrowheads="1"/>
            </p:cNvSpPr>
            <p:nvPr/>
          </p:nvSpPr>
          <p:spPr bwMode="auto">
            <a:xfrm>
              <a:off x="4325877" y="144646"/>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47" name="Rectangle 564"/>
            <p:cNvSpPr>
              <a:spLocks noChangeArrowheads="1"/>
            </p:cNvSpPr>
            <p:nvPr/>
          </p:nvSpPr>
          <p:spPr bwMode="auto">
            <a:xfrm>
              <a:off x="4425275" y="146865"/>
              <a:ext cx="109370"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48" name="Rectangle 565"/>
            <p:cNvSpPr>
              <a:spLocks noChangeArrowheads="1"/>
            </p:cNvSpPr>
            <p:nvPr/>
          </p:nvSpPr>
          <p:spPr bwMode="auto">
            <a:xfrm>
              <a:off x="4745296" y="146865"/>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49" name="Rectangle 106"/>
            <p:cNvSpPr>
              <a:spLocks noChangeArrowheads="1"/>
            </p:cNvSpPr>
            <p:nvPr/>
          </p:nvSpPr>
          <p:spPr bwMode="auto">
            <a:xfrm>
              <a:off x="4964020" y="144674"/>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50" name="Rectangle 566"/>
            <p:cNvSpPr>
              <a:spLocks noChangeArrowheads="1"/>
            </p:cNvSpPr>
            <p:nvPr/>
          </p:nvSpPr>
          <p:spPr bwMode="auto">
            <a:xfrm>
              <a:off x="5066300" y="146866"/>
              <a:ext cx="109370"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51" name="Rectangle 567"/>
            <p:cNvSpPr>
              <a:spLocks noChangeArrowheads="1"/>
            </p:cNvSpPr>
            <p:nvPr/>
          </p:nvSpPr>
          <p:spPr bwMode="auto">
            <a:xfrm>
              <a:off x="5382732" y="146866"/>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52" name="Rectangle 148"/>
            <p:cNvSpPr>
              <a:spLocks noChangeArrowheads="1"/>
            </p:cNvSpPr>
            <p:nvPr/>
          </p:nvSpPr>
          <p:spPr bwMode="auto">
            <a:xfrm>
              <a:off x="5599743" y="145137"/>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53" name="Rectangle 568"/>
            <p:cNvSpPr>
              <a:spLocks noChangeArrowheads="1"/>
            </p:cNvSpPr>
            <p:nvPr/>
          </p:nvSpPr>
          <p:spPr bwMode="auto">
            <a:xfrm>
              <a:off x="5697244" y="146866"/>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54" name="Rectangle 137"/>
            <p:cNvSpPr>
              <a:spLocks noChangeArrowheads="1"/>
            </p:cNvSpPr>
            <p:nvPr/>
          </p:nvSpPr>
          <p:spPr bwMode="auto">
            <a:xfrm>
              <a:off x="3095237" y="454588"/>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55" name="Rectangle 569"/>
            <p:cNvSpPr>
              <a:spLocks noChangeArrowheads="1"/>
            </p:cNvSpPr>
            <p:nvPr/>
          </p:nvSpPr>
          <p:spPr bwMode="auto">
            <a:xfrm>
              <a:off x="4102383" y="452768"/>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56" name="Rectangle 570"/>
            <p:cNvSpPr>
              <a:spLocks noChangeArrowheads="1"/>
            </p:cNvSpPr>
            <p:nvPr/>
          </p:nvSpPr>
          <p:spPr bwMode="auto">
            <a:xfrm>
              <a:off x="4106443" y="766653"/>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57" name="Rectangle 571"/>
            <p:cNvSpPr>
              <a:spLocks noChangeArrowheads="1"/>
            </p:cNvSpPr>
            <p:nvPr/>
          </p:nvSpPr>
          <p:spPr bwMode="auto">
            <a:xfrm>
              <a:off x="4117835" y="1076544"/>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58" name="Rectangle 572"/>
            <p:cNvSpPr>
              <a:spLocks noChangeArrowheads="1"/>
            </p:cNvSpPr>
            <p:nvPr/>
          </p:nvSpPr>
          <p:spPr bwMode="auto">
            <a:xfrm>
              <a:off x="3783311" y="1076544"/>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59" name="Rectangle 576"/>
            <p:cNvSpPr>
              <a:spLocks noChangeArrowheads="1"/>
            </p:cNvSpPr>
            <p:nvPr/>
          </p:nvSpPr>
          <p:spPr bwMode="auto">
            <a:xfrm>
              <a:off x="3155638" y="766653"/>
              <a:ext cx="101275" cy="61578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60" name="Rectangle 577"/>
            <p:cNvSpPr>
              <a:spLocks noChangeArrowheads="1"/>
            </p:cNvSpPr>
            <p:nvPr/>
          </p:nvSpPr>
          <p:spPr bwMode="auto">
            <a:xfrm>
              <a:off x="3150629" y="1386437"/>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61" name="Rectangle 578"/>
            <p:cNvSpPr>
              <a:spLocks noChangeArrowheads="1"/>
            </p:cNvSpPr>
            <p:nvPr/>
          </p:nvSpPr>
          <p:spPr bwMode="auto">
            <a:xfrm>
              <a:off x="3474466" y="1080547"/>
              <a:ext cx="101275" cy="61578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62" name="Rectangle 579"/>
            <p:cNvSpPr>
              <a:spLocks noChangeArrowheads="1"/>
            </p:cNvSpPr>
            <p:nvPr/>
          </p:nvSpPr>
          <p:spPr bwMode="auto">
            <a:xfrm>
              <a:off x="3794527" y="1382431"/>
              <a:ext cx="109370"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63" name="Rectangle 580"/>
            <p:cNvSpPr>
              <a:spLocks noChangeArrowheads="1"/>
            </p:cNvSpPr>
            <p:nvPr/>
          </p:nvSpPr>
          <p:spPr bwMode="auto">
            <a:xfrm>
              <a:off x="4113075" y="1373582"/>
              <a:ext cx="106436" cy="943274"/>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64" name="Rectangle 581"/>
            <p:cNvSpPr>
              <a:spLocks noChangeArrowheads="1"/>
            </p:cNvSpPr>
            <p:nvPr/>
          </p:nvSpPr>
          <p:spPr bwMode="auto">
            <a:xfrm>
              <a:off x="4422898" y="1384353"/>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65" name="Rectangle 582"/>
            <p:cNvSpPr>
              <a:spLocks noChangeArrowheads="1"/>
            </p:cNvSpPr>
            <p:nvPr/>
          </p:nvSpPr>
          <p:spPr bwMode="auto">
            <a:xfrm>
              <a:off x="4747228" y="1075031"/>
              <a:ext cx="101275" cy="61578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66" name="Rectangle 583"/>
            <p:cNvSpPr>
              <a:spLocks noChangeArrowheads="1"/>
            </p:cNvSpPr>
            <p:nvPr/>
          </p:nvSpPr>
          <p:spPr bwMode="auto">
            <a:xfrm>
              <a:off x="5075051" y="1388919"/>
              <a:ext cx="102445" cy="61578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67" name="Rectangle 584"/>
            <p:cNvSpPr>
              <a:spLocks noChangeArrowheads="1"/>
            </p:cNvSpPr>
            <p:nvPr/>
          </p:nvSpPr>
          <p:spPr bwMode="auto">
            <a:xfrm>
              <a:off x="5391524" y="1388438"/>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68" name="Rectangle 585"/>
            <p:cNvSpPr>
              <a:spLocks noChangeArrowheads="1"/>
            </p:cNvSpPr>
            <p:nvPr/>
          </p:nvSpPr>
          <p:spPr bwMode="auto">
            <a:xfrm>
              <a:off x="5708946" y="1391181"/>
              <a:ext cx="109370"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69" name="Rectangle 586"/>
            <p:cNvSpPr>
              <a:spLocks noChangeArrowheads="1"/>
            </p:cNvSpPr>
            <p:nvPr/>
          </p:nvSpPr>
          <p:spPr bwMode="auto">
            <a:xfrm>
              <a:off x="3469291" y="766653"/>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70" name="Rectangle 587"/>
            <p:cNvSpPr>
              <a:spLocks noChangeArrowheads="1"/>
            </p:cNvSpPr>
            <p:nvPr/>
          </p:nvSpPr>
          <p:spPr bwMode="auto">
            <a:xfrm>
              <a:off x="4427448" y="760440"/>
              <a:ext cx="109370"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71" name="Rectangle 588"/>
            <p:cNvSpPr>
              <a:spLocks noChangeArrowheads="1"/>
            </p:cNvSpPr>
            <p:nvPr/>
          </p:nvSpPr>
          <p:spPr bwMode="auto">
            <a:xfrm>
              <a:off x="5072001" y="763590"/>
              <a:ext cx="109370"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72" name="Rectangle 589"/>
            <p:cNvSpPr>
              <a:spLocks noChangeArrowheads="1"/>
            </p:cNvSpPr>
            <p:nvPr/>
          </p:nvSpPr>
          <p:spPr bwMode="auto">
            <a:xfrm>
              <a:off x="5702774" y="766652"/>
              <a:ext cx="109370"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73" name="Rectangle 590"/>
            <p:cNvSpPr>
              <a:spLocks noChangeArrowheads="1"/>
            </p:cNvSpPr>
            <p:nvPr/>
          </p:nvSpPr>
          <p:spPr bwMode="auto">
            <a:xfrm>
              <a:off x="4744588" y="766652"/>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74" name="Rectangle 591"/>
            <p:cNvSpPr>
              <a:spLocks noChangeArrowheads="1"/>
            </p:cNvSpPr>
            <p:nvPr/>
          </p:nvSpPr>
          <p:spPr bwMode="auto">
            <a:xfrm>
              <a:off x="5387464" y="764480"/>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75" name="Rectangle 592"/>
            <p:cNvSpPr>
              <a:spLocks noChangeArrowheads="1"/>
            </p:cNvSpPr>
            <p:nvPr/>
          </p:nvSpPr>
          <p:spPr bwMode="auto">
            <a:xfrm>
              <a:off x="4423501" y="1692327"/>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76" name="Rectangle 593"/>
            <p:cNvSpPr>
              <a:spLocks noChangeArrowheads="1"/>
            </p:cNvSpPr>
            <p:nvPr/>
          </p:nvSpPr>
          <p:spPr bwMode="auto">
            <a:xfrm>
              <a:off x="4746134" y="1690273"/>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77" name="Rectangle 594"/>
            <p:cNvSpPr>
              <a:spLocks noChangeArrowheads="1"/>
            </p:cNvSpPr>
            <p:nvPr/>
          </p:nvSpPr>
          <p:spPr bwMode="auto">
            <a:xfrm>
              <a:off x="5395843" y="1694328"/>
              <a:ext cx="101275" cy="61578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78" name="Rectangle 595"/>
            <p:cNvSpPr>
              <a:spLocks noChangeArrowheads="1"/>
            </p:cNvSpPr>
            <p:nvPr/>
          </p:nvSpPr>
          <p:spPr bwMode="auto">
            <a:xfrm>
              <a:off x="5708460" y="1690274"/>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79" name="Rectangle 596"/>
            <p:cNvSpPr>
              <a:spLocks noChangeArrowheads="1"/>
            </p:cNvSpPr>
            <p:nvPr/>
          </p:nvSpPr>
          <p:spPr bwMode="auto">
            <a:xfrm>
              <a:off x="3151867" y="2004701"/>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80" name="Rectangle 597"/>
            <p:cNvSpPr>
              <a:spLocks noChangeArrowheads="1"/>
            </p:cNvSpPr>
            <p:nvPr/>
          </p:nvSpPr>
          <p:spPr bwMode="auto">
            <a:xfrm>
              <a:off x="3471964" y="2010966"/>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81" name="Rectangle 598"/>
            <p:cNvSpPr>
              <a:spLocks noChangeArrowheads="1"/>
            </p:cNvSpPr>
            <p:nvPr/>
          </p:nvSpPr>
          <p:spPr bwMode="auto">
            <a:xfrm>
              <a:off x="3793101" y="2010966"/>
              <a:ext cx="109370"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82" name="Rectangle 599"/>
            <p:cNvSpPr>
              <a:spLocks noChangeArrowheads="1"/>
            </p:cNvSpPr>
            <p:nvPr/>
          </p:nvSpPr>
          <p:spPr bwMode="auto">
            <a:xfrm>
              <a:off x="4430533" y="2010966"/>
              <a:ext cx="109370"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83" name="Rectangle 600"/>
            <p:cNvSpPr>
              <a:spLocks noChangeArrowheads="1"/>
            </p:cNvSpPr>
            <p:nvPr/>
          </p:nvSpPr>
          <p:spPr bwMode="auto">
            <a:xfrm>
              <a:off x="4741633" y="2010966"/>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84" name="Rectangle 601"/>
            <p:cNvSpPr>
              <a:spLocks noChangeArrowheads="1"/>
            </p:cNvSpPr>
            <p:nvPr/>
          </p:nvSpPr>
          <p:spPr bwMode="auto">
            <a:xfrm>
              <a:off x="5050087" y="2010966"/>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85" name="Rectangle 602"/>
            <p:cNvSpPr>
              <a:spLocks noChangeArrowheads="1"/>
            </p:cNvSpPr>
            <p:nvPr/>
          </p:nvSpPr>
          <p:spPr bwMode="auto">
            <a:xfrm>
              <a:off x="5705130" y="2012969"/>
              <a:ext cx="101275" cy="61578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86" name="Rectangle 603"/>
            <p:cNvSpPr>
              <a:spLocks noChangeArrowheads="1"/>
            </p:cNvSpPr>
            <p:nvPr/>
          </p:nvSpPr>
          <p:spPr bwMode="auto">
            <a:xfrm>
              <a:off x="3145166" y="2320861"/>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87" name="Rectangle 604"/>
            <p:cNvSpPr>
              <a:spLocks noChangeArrowheads="1"/>
            </p:cNvSpPr>
            <p:nvPr/>
          </p:nvSpPr>
          <p:spPr bwMode="auto">
            <a:xfrm>
              <a:off x="3476183" y="2320861"/>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88" name="Rectangle 605"/>
            <p:cNvSpPr>
              <a:spLocks noChangeArrowheads="1"/>
            </p:cNvSpPr>
            <p:nvPr/>
          </p:nvSpPr>
          <p:spPr bwMode="auto">
            <a:xfrm>
              <a:off x="3790011" y="2320861"/>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89" name="Rectangle 606"/>
            <p:cNvSpPr>
              <a:spLocks noChangeArrowheads="1"/>
            </p:cNvSpPr>
            <p:nvPr/>
          </p:nvSpPr>
          <p:spPr bwMode="auto">
            <a:xfrm>
              <a:off x="4109083" y="2320861"/>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90" name="Rectangle 607"/>
            <p:cNvSpPr>
              <a:spLocks noChangeArrowheads="1"/>
            </p:cNvSpPr>
            <p:nvPr/>
          </p:nvSpPr>
          <p:spPr bwMode="auto">
            <a:xfrm>
              <a:off x="4426940" y="2320861"/>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91" name="Rectangle 608"/>
            <p:cNvSpPr>
              <a:spLocks noChangeArrowheads="1"/>
            </p:cNvSpPr>
            <p:nvPr/>
          </p:nvSpPr>
          <p:spPr bwMode="auto">
            <a:xfrm>
              <a:off x="4749362" y="2320861"/>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92" name="Rectangle 609"/>
            <p:cNvSpPr>
              <a:spLocks noChangeArrowheads="1"/>
            </p:cNvSpPr>
            <p:nvPr/>
          </p:nvSpPr>
          <p:spPr bwMode="auto">
            <a:xfrm>
              <a:off x="5069624" y="2320861"/>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93" name="Rectangle 610"/>
            <p:cNvSpPr>
              <a:spLocks noChangeArrowheads="1"/>
            </p:cNvSpPr>
            <p:nvPr/>
          </p:nvSpPr>
          <p:spPr bwMode="auto">
            <a:xfrm>
              <a:off x="5378173" y="2318565"/>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94" name="Rectangle 611"/>
            <p:cNvSpPr>
              <a:spLocks noChangeArrowheads="1"/>
            </p:cNvSpPr>
            <p:nvPr/>
          </p:nvSpPr>
          <p:spPr bwMode="auto">
            <a:xfrm>
              <a:off x="3171091" y="2630755"/>
              <a:ext cx="101275" cy="61578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95" name="Rectangle 612"/>
            <p:cNvSpPr>
              <a:spLocks noChangeArrowheads="1"/>
            </p:cNvSpPr>
            <p:nvPr/>
          </p:nvSpPr>
          <p:spPr bwMode="auto">
            <a:xfrm>
              <a:off x="3483298" y="2630755"/>
              <a:ext cx="109370"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96" name="Rectangle 613"/>
            <p:cNvSpPr>
              <a:spLocks noChangeArrowheads="1"/>
            </p:cNvSpPr>
            <p:nvPr/>
          </p:nvSpPr>
          <p:spPr bwMode="auto">
            <a:xfrm>
              <a:off x="3799493" y="2628457"/>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97" name="Rectangle 614"/>
            <p:cNvSpPr>
              <a:spLocks noChangeArrowheads="1"/>
            </p:cNvSpPr>
            <p:nvPr/>
          </p:nvSpPr>
          <p:spPr bwMode="auto">
            <a:xfrm>
              <a:off x="4109083" y="2630754"/>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98" name="Rectangle 615"/>
            <p:cNvSpPr>
              <a:spLocks noChangeArrowheads="1"/>
            </p:cNvSpPr>
            <p:nvPr/>
          </p:nvSpPr>
          <p:spPr bwMode="auto">
            <a:xfrm>
              <a:off x="4440965" y="2630754"/>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99" name="Rectangle 616"/>
            <p:cNvSpPr>
              <a:spLocks noChangeArrowheads="1"/>
            </p:cNvSpPr>
            <p:nvPr/>
          </p:nvSpPr>
          <p:spPr bwMode="auto">
            <a:xfrm>
              <a:off x="4749882" y="2630754"/>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00" name="Rectangle 617"/>
            <p:cNvSpPr>
              <a:spLocks noChangeArrowheads="1"/>
            </p:cNvSpPr>
            <p:nvPr/>
          </p:nvSpPr>
          <p:spPr bwMode="auto">
            <a:xfrm>
              <a:off x="5068819" y="2630754"/>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01" name="Rectangle 618"/>
            <p:cNvSpPr>
              <a:spLocks noChangeArrowheads="1"/>
            </p:cNvSpPr>
            <p:nvPr/>
          </p:nvSpPr>
          <p:spPr bwMode="auto">
            <a:xfrm>
              <a:off x="5387527" y="2630754"/>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02" name="Rectangle 619"/>
            <p:cNvSpPr>
              <a:spLocks noChangeArrowheads="1"/>
            </p:cNvSpPr>
            <p:nvPr/>
          </p:nvSpPr>
          <p:spPr bwMode="auto">
            <a:xfrm>
              <a:off x="5711219" y="2630754"/>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03" name="Rectangle 620"/>
            <p:cNvSpPr>
              <a:spLocks noChangeArrowheads="1"/>
            </p:cNvSpPr>
            <p:nvPr/>
          </p:nvSpPr>
          <p:spPr bwMode="auto">
            <a:xfrm>
              <a:off x="3486393" y="2936643"/>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04" name="Rectangle 621"/>
            <p:cNvSpPr>
              <a:spLocks noChangeArrowheads="1"/>
            </p:cNvSpPr>
            <p:nvPr/>
          </p:nvSpPr>
          <p:spPr bwMode="auto">
            <a:xfrm>
              <a:off x="3158039" y="3243047"/>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05" name="Rectangle 622"/>
            <p:cNvSpPr>
              <a:spLocks noChangeArrowheads="1"/>
            </p:cNvSpPr>
            <p:nvPr/>
          </p:nvSpPr>
          <p:spPr bwMode="auto">
            <a:xfrm>
              <a:off x="3185341" y="4178031"/>
              <a:ext cx="223494" cy="325316"/>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06" name="Rectangle 624"/>
            <p:cNvSpPr>
              <a:spLocks noChangeArrowheads="1"/>
            </p:cNvSpPr>
            <p:nvPr/>
          </p:nvSpPr>
          <p:spPr bwMode="auto">
            <a:xfrm>
              <a:off x="3502515" y="4174213"/>
              <a:ext cx="230865" cy="32913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07" name="Rectangle 628"/>
            <p:cNvSpPr>
              <a:spLocks noChangeArrowheads="1"/>
            </p:cNvSpPr>
            <p:nvPr/>
          </p:nvSpPr>
          <p:spPr bwMode="auto">
            <a:xfrm>
              <a:off x="4769553" y="4174211"/>
              <a:ext cx="228507" cy="324689"/>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08" name="Rectangle 632"/>
            <p:cNvSpPr>
              <a:spLocks noChangeArrowheads="1"/>
            </p:cNvSpPr>
            <p:nvPr/>
          </p:nvSpPr>
          <p:spPr bwMode="auto">
            <a:xfrm>
              <a:off x="5073880" y="2936642"/>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09" name="Rectangle 633"/>
            <p:cNvSpPr>
              <a:spLocks noChangeArrowheads="1"/>
            </p:cNvSpPr>
            <p:nvPr/>
          </p:nvSpPr>
          <p:spPr bwMode="auto">
            <a:xfrm>
              <a:off x="5382949" y="2940645"/>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10" name="Rectangle 634"/>
            <p:cNvSpPr>
              <a:spLocks noChangeArrowheads="1"/>
            </p:cNvSpPr>
            <p:nvPr/>
          </p:nvSpPr>
          <p:spPr bwMode="auto">
            <a:xfrm>
              <a:off x="5724347" y="2940645"/>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11" name="Rectangle 636"/>
            <p:cNvSpPr>
              <a:spLocks noChangeArrowheads="1"/>
            </p:cNvSpPr>
            <p:nvPr/>
          </p:nvSpPr>
          <p:spPr bwMode="auto">
            <a:xfrm>
              <a:off x="3488770" y="3246534"/>
              <a:ext cx="106436" cy="94327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12" name="Rectangle 637"/>
            <p:cNvSpPr>
              <a:spLocks noChangeArrowheads="1"/>
            </p:cNvSpPr>
            <p:nvPr/>
          </p:nvSpPr>
          <p:spPr bwMode="auto">
            <a:xfrm>
              <a:off x="5404408" y="3862820"/>
              <a:ext cx="110508" cy="931039"/>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13" name="Rectangle 638"/>
            <p:cNvSpPr>
              <a:spLocks noChangeArrowheads="1"/>
            </p:cNvSpPr>
            <p:nvPr/>
          </p:nvSpPr>
          <p:spPr bwMode="auto">
            <a:xfrm>
              <a:off x="3799938" y="2938350"/>
              <a:ext cx="122283" cy="156055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14" name="Rectangle 639"/>
            <p:cNvSpPr>
              <a:spLocks noChangeArrowheads="1"/>
            </p:cNvSpPr>
            <p:nvPr/>
          </p:nvSpPr>
          <p:spPr bwMode="auto">
            <a:xfrm>
              <a:off x="5719200" y="3552853"/>
              <a:ext cx="127077" cy="1241005"/>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15" name="Rectangle 640"/>
            <p:cNvSpPr>
              <a:spLocks noChangeArrowheads="1"/>
            </p:cNvSpPr>
            <p:nvPr/>
          </p:nvSpPr>
          <p:spPr bwMode="auto">
            <a:xfrm>
              <a:off x="4121854" y="2936082"/>
              <a:ext cx="109095" cy="1551841"/>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16" name="Rectangle 641"/>
            <p:cNvSpPr>
              <a:spLocks noChangeArrowheads="1"/>
            </p:cNvSpPr>
            <p:nvPr/>
          </p:nvSpPr>
          <p:spPr bwMode="auto">
            <a:xfrm>
              <a:off x="4440926" y="2940642"/>
              <a:ext cx="120351" cy="1545284"/>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17" name="Rectangle 642"/>
            <p:cNvSpPr>
              <a:spLocks noChangeArrowheads="1"/>
            </p:cNvSpPr>
            <p:nvPr/>
          </p:nvSpPr>
          <p:spPr bwMode="auto">
            <a:xfrm>
              <a:off x="3171091" y="3558199"/>
              <a:ext cx="101275" cy="61578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18" name="Rectangle 643"/>
            <p:cNvSpPr>
              <a:spLocks noChangeArrowheads="1"/>
            </p:cNvSpPr>
            <p:nvPr/>
          </p:nvSpPr>
          <p:spPr bwMode="auto">
            <a:xfrm>
              <a:off x="5114489" y="4178076"/>
              <a:ext cx="101275" cy="61578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19" name="Rectangle 644"/>
            <p:cNvSpPr>
              <a:spLocks noChangeArrowheads="1"/>
            </p:cNvSpPr>
            <p:nvPr/>
          </p:nvSpPr>
          <p:spPr bwMode="auto">
            <a:xfrm>
              <a:off x="4762928" y="2942763"/>
              <a:ext cx="118373" cy="1229948"/>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20" name="Rectangle 645"/>
            <p:cNvSpPr>
              <a:spLocks noChangeArrowheads="1"/>
            </p:cNvSpPr>
            <p:nvPr/>
          </p:nvSpPr>
          <p:spPr bwMode="auto">
            <a:xfrm>
              <a:off x="5071285" y="3242961"/>
              <a:ext cx="115513" cy="619859"/>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21" name="Rectangle 780"/>
            <p:cNvSpPr>
              <a:spLocks noChangeArrowheads="1"/>
            </p:cNvSpPr>
            <p:nvPr/>
          </p:nvSpPr>
          <p:spPr bwMode="auto">
            <a:xfrm>
              <a:off x="4458740" y="4498913"/>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22" name="Rectangle 781"/>
            <p:cNvSpPr>
              <a:spLocks noChangeArrowheads="1"/>
            </p:cNvSpPr>
            <p:nvPr/>
          </p:nvSpPr>
          <p:spPr bwMode="auto">
            <a:xfrm>
              <a:off x="4363162" y="4498900"/>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23" name="Rectangle 782"/>
            <p:cNvSpPr>
              <a:spLocks noChangeArrowheads="1"/>
            </p:cNvSpPr>
            <p:nvPr/>
          </p:nvSpPr>
          <p:spPr bwMode="auto">
            <a:xfrm>
              <a:off x="4408811" y="4498900"/>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24" name="Rectangle 783"/>
            <p:cNvSpPr>
              <a:spLocks noChangeArrowheads="1"/>
            </p:cNvSpPr>
            <p:nvPr/>
          </p:nvSpPr>
          <p:spPr bwMode="auto">
            <a:xfrm>
              <a:off x="4777813" y="4498925"/>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25" name="Rectangle 784"/>
            <p:cNvSpPr>
              <a:spLocks noChangeArrowheads="1"/>
            </p:cNvSpPr>
            <p:nvPr/>
          </p:nvSpPr>
          <p:spPr bwMode="auto">
            <a:xfrm>
              <a:off x="4682234" y="4498913"/>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26" name="Rectangle 785"/>
            <p:cNvSpPr>
              <a:spLocks noChangeArrowheads="1"/>
            </p:cNvSpPr>
            <p:nvPr/>
          </p:nvSpPr>
          <p:spPr bwMode="auto">
            <a:xfrm>
              <a:off x="4727882" y="4498914"/>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27" name="Rectangle 786"/>
            <p:cNvSpPr>
              <a:spLocks noChangeArrowheads="1"/>
            </p:cNvSpPr>
            <p:nvPr/>
          </p:nvSpPr>
          <p:spPr bwMode="auto">
            <a:xfrm>
              <a:off x="5096885" y="4498940"/>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28" name="Rectangle 787"/>
            <p:cNvSpPr>
              <a:spLocks noChangeArrowheads="1"/>
            </p:cNvSpPr>
            <p:nvPr/>
          </p:nvSpPr>
          <p:spPr bwMode="auto">
            <a:xfrm>
              <a:off x="5001307" y="4498925"/>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29" name="Rectangle 788"/>
            <p:cNvSpPr>
              <a:spLocks noChangeArrowheads="1"/>
            </p:cNvSpPr>
            <p:nvPr/>
          </p:nvSpPr>
          <p:spPr bwMode="auto">
            <a:xfrm>
              <a:off x="5046955" y="4498926"/>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30" name="Rectangle 790"/>
            <p:cNvSpPr>
              <a:spLocks noChangeArrowheads="1"/>
            </p:cNvSpPr>
            <p:nvPr/>
          </p:nvSpPr>
          <p:spPr bwMode="auto">
            <a:xfrm>
              <a:off x="5320378" y="4498940"/>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31" name="Rectangle 791"/>
            <p:cNvSpPr>
              <a:spLocks noChangeArrowheads="1"/>
            </p:cNvSpPr>
            <p:nvPr/>
          </p:nvSpPr>
          <p:spPr bwMode="auto">
            <a:xfrm>
              <a:off x="5366027" y="4498941"/>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32" name="Rectangle 792"/>
            <p:cNvSpPr>
              <a:spLocks noChangeArrowheads="1"/>
            </p:cNvSpPr>
            <p:nvPr/>
          </p:nvSpPr>
          <p:spPr bwMode="auto">
            <a:xfrm>
              <a:off x="3182452" y="4498913"/>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33" name="Rectangle 793"/>
            <p:cNvSpPr>
              <a:spLocks noChangeArrowheads="1"/>
            </p:cNvSpPr>
            <p:nvPr/>
          </p:nvSpPr>
          <p:spPr bwMode="auto">
            <a:xfrm>
              <a:off x="3086873" y="4498900"/>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34" name="Rectangle 794"/>
            <p:cNvSpPr>
              <a:spLocks noChangeArrowheads="1"/>
            </p:cNvSpPr>
            <p:nvPr/>
          </p:nvSpPr>
          <p:spPr bwMode="auto">
            <a:xfrm>
              <a:off x="3132522" y="4498900"/>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35" name="Rectangle 795"/>
            <p:cNvSpPr>
              <a:spLocks noChangeArrowheads="1"/>
            </p:cNvSpPr>
            <p:nvPr/>
          </p:nvSpPr>
          <p:spPr bwMode="auto">
            <a:xfrm>
              <a:off x="3501524" y="4498925"/>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36" name="Rectangle 796"/>
            <p:cNvSpPr>
              <a:spLocks noChangeArrowheads="1"/>
            </p:cNvSpPr>
            <p:nvPr/>
          </p:nvSpPr>
          <p:spPr bwMode="auto">
            <a:xfrm>
              <a:off x="3405946" y="4498913"/>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37" name="Rectangle 797"/>
            <p:cNvSpPr>
              <a:spLocks noChangeArrowheads="1"/>
            </p:cNvSpPr>
            <p:nvPr/>
          </p:nvSpPr>
          <p:spPr bwMode="auto">
            <a:xfrm>
              <a:off x="3451594" y="4498914"/>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38" name="Rectangle 798"/>
            <p:cNvSpPr>
              <a:spLocks noChangeArrowheads="1"/>
            </p:cNvSpPr>
            <p:nvPr/>
          </p:nvSpPr>
          <p:spPr bwMode="auto">
            <a:xfrm>
              <a:off x="3820596" y="4498940"/>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39" name="Rectangle 799"/>
            <p:cNvSpPr>
              <a:spLocks noChangeArrowheads="1"/>
            </p:cNvSpPr>
            <p:nvPr/>
          </p:nvSpPr>
          <p:spPr bwMode="auto">
            <a:xfrm>
              <a:off x="3725018" y="4498925"/>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40" name="Rectangle 800"/>
            <p:cNvSpPr>
              <a:spLocks noChangeArrowheads="1"/>
            </p:cNvSpPr>
            <p:nvPr/>
          </p:nvSpPr>
          <p:spPr bwMode="auto">
            <a:xfrm>
              <a:off x="3770666" y="4498926"/>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41" name="Rectangle 801"/>
            <p:cNvSpPr>
              <a:spLocks noChangeArrowheads="1"/>
            </p:cNvSpPr>
            <p:nvPr/>
          </p:nvSpPr>
          <p:spPr bwMode="auto">
            <a:xfrm>
              <a:off x="4139669" y="4498952"/>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42" name="Rectangle 802"/>
            <p:cNvSpPr>
              <a:spLocks noChangeArrowheads="1"/>
            </p:cNvSpPr>
            <p:nvPr/>
          </p:nvSpPr>
          <p:spPr bwMode="auto">
            <a:xfrm>
              <a:off x="4044089" y="4498940"/>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43" name="Rectangle 803"/>
            <p:cNvSpPr>
              <a:spLocks noChangeArrowheads="1"/>
            </p:cNvSpPr>
            <p:nvPr/>
          </p:nvSpPr>
          <p:spPr bwMode="auto">
            <a:xfrm>
              <a:off x="4089739" y="4498941"/>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44" name="Rectangle 804"/>
            <p:cNvSpPr>
              <a:spLocks noChangeArrowheads="1"/>
            </p:cNvSpPr>
            <p:nvPr/>
          </p:nvSpPr>
          <p:spPr bwMode="auto">
            <a:xfrm>
              <a:off x="5638952" y="4497080"/>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45" name="Rectangle 805"/>
            <p:cNvSpPr>
              <a:spLocks noChangeArrowheads="1"/>
            </p:cNvSpPr>
            <p:nvPr/>
          </p:nvSpPr>
          <p:spPr bwMode="auto">
            <a:xfrm>
              <a:off x="5684600" y="4497082"/>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46" name="Rectangle 806"/>
            <p:cNvSpPr>
              <a:spLocks noChangeArrowheads="1"/>
            </p:cNvSpPr>
            <p:nvPr/>
          </p:nvSpPr>
          <p:spPr bwMode="auto">
            <a:xfrm>
              <a:off x="4497121" y="5107891"/>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47" name="Rectangle 807"/>
            <p:cNvSpPr>
              <a:spLocks noChangeArrowheads="1"/>
            </p:cNvSpPr>
            <p:nvPr/>
          </p:nvSpPr>
          <p:spPr bwMode="auto">
            <a:xfrm>
              <a:off x="4401541" y="5107877"/>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48" name="Rectangle 808"/>
            <p:cNvSpPr>
              <a:spLocks noChangeArrowheads="1"/>
            </p:cNvSpPr>
            <p:nvPr/>
          </p:nvSpPr>
          <p:spPr bwMode="auto">
            <a:xfrm>
              <a:off x="4447190" y="5107878"/>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49" name="Rectangle 809"/>
            <p:cNvSpPr>
              <a:spLocks noChangeArrowheads="1"/>
            </p:cNvSpPr>
            <p:nvPr/>
          </p:nvSpPr>
          <p:spPr bwMode="auto">
            <a:xfrm>
              <a:off x="4816192" y="5107904"/>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50" name="Rectangle 810"/>
            <p:cNvSpPr>
              <a:spLocks noChangeArrowheads="1"/>
            </p:cNvSpPr>
            <p:nvPr/>
          </p:nvSpPr>
          <p:spPr bwMode="auto">
            <a:xfrm>
              <a:off x="4720614" y="5107891"/>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51" name="Rectangle 811"/>
            <p:cNvSpPr>
              <a:spLocks noChangeArrowheads="1"/>
            </p:cNvSpPr>
            <p:nvPr/>
          </p:nvSpPr>
          <p:spPr bwMode="auto">
            <a:xfrm>
              <a:off x="4766263" y="5107892"/>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52" name="Rectangle 812"/>
            <p:cNvSpPr>
              <a:spLocks noChangeArrowheads="1"/>
            </p:cNvSpPr>
            <p:nvPr/>
          </p:nvSpPr>
          <p:spPr bwMode="auto">
            <a:xfrm>
              <a:off x="5135265" y="5107917"/>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53" name="Rectangle 813"/>
            <p:cNvSpPr>
              <a:spLocks noChangeArrowheads="1"/>
            </p:cNvSpPr>
            <p:nvPr/>
          </p:nvSpPr>
          <p:spPr bwMode="auto">
            <a:xfrm>
              <a:off x="5039686" y="5107904"/>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54" name="Rectangle 814"/>
            <p:cNvSpPr>
              <a:spLocks noChangeArrowheads="1"/>
            </p:cNvSpPr>
            <p:nvPr/>
          </p:nvSpPr>
          <p:spPr bwMode="auto">
            <a:xfrm>
              <a:off x="5085334" y="5107906"/>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55" name="Rectangle 815"/>
            <p:cNvSpPr>
              <a:spLocks noChangeArrowheads="1"/>
            </p:cNvSpPr>
            <p:nvPr/>
          </p:nvSpPr>
          <p:spPr bwMode="auto">
            <a:xfrm>
              <a:off x="5454337" y="5107931"/>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56" name="Rectangle 816"/>
            <p:cNvSpPr>
              <a:spLocks noChangeArrowheads="1"/>
            </p:cNvSpPr>
            <p:nvPr/>
          </p:nvSpPr>
          <p:spPr bwMode="auto">
            <a:xfrm>
              <a:off x="5358759" y="5107917"/>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57" name="Rectangle 817"/>
            <p:cNvSpPr>
              <a:spLocks noChangeArrowheads="1"/>
            </p:cNvSpPr>
            <p:nvPr/>
          </p:nvSpPr>
          <p:spPr bwMode="auto">
            <a:xfrm>
              <a:off x="5404407" y="5107918"/>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58" name="Rectangle 818"/>
            <p:cNvSpPr>
              <a:spLocks noChangeArrowheads="1"/>
            </p:cNvSpPr>
            <p:nvPr/>
          </p:nvSpPr>
          <p:spPr bwMode="auto">
            <a:xfrm>
              <a:off x="3125254" y="5107877"/>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59" name="Rectangle 819"/>
            <p:cNvSpPr>
              <a:spLocks noChangeArrowheads="1"/>
            </p:cNvSpPr>
            <p:nvPr/>
          </p:nvSpPr>
          <p:spPr bwMode="auto">
            <a:xfrm>
              <a:off x="3170902" y="5107878"/>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60" name="Rectangle 820"/>
            <p:cNvSpPr>
              <a:spLocks noChangeArrowheads="1"/>
            </p:cNvSpPr>
            <p:nvPr/>
          </p:nvSpPr>
          <p:spPr bwMode="auto">
            <a:xfrm>
              <a:off x="3539905" y="5107904"/>
              <a:ext cx="229656" cy="32194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61" name="Rectangle 821"/>
            <p:cNvSpPr>
              <a:spLocks noChangeArrowheads="1"/>
            </p:cNvSpPr>
            <p:nvPr/>
          </p:nvSpPr>
          <p:spPr bwMode="auto">
            <a:xfrm>
              <a:off x="3444325" y="5107891"/>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62" name="Rectangle 822"/>
            <p:cNvSpPr>
              <a:spLocks noChangeArrowheads="1"/>
            </p:cNvSpPr>
            <p:nvPr/>
          </p:nvSpPr>
          <p:spPr bwMode="auto">
            <a:xfrm>
              <a:off x="3489974" y="5107892"/>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63" name="Rectangle 823"/>
            <p:cNvSpPr>
              <a:spLocks noChangeArrowheads="1"/>
            </p:cNvSpPr>
            <p:nvPr/>
          </p:nvSpPr>
          <p:spPr bwMode="auto">
            <a:xfrm>
              <a:off x="3858976" y="5107917"/>
              <a:ext cx="230954" cy="63182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64" name="Rectangle 824"/>
            <p:cNvSpPr>
              <a:spLocks noChangeArrowheads="1"/>
            </p:cNvSpPr>
            <p:nvPr/>
          </p:nvSpPr>
          <p:spPr bwMode="auto">
            <a:xfrm>
              <a:off x="3763398" y="5107904"/>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65" name="Rectangle 825"/>
            <p:cNvSpPr>
              <a:spLocks noChangeArrowheads="1"/>
            </p:cNvSpPr>
            <p:nvPr/>
          </p:nvSpPr>
          <p:spPr bwMode="auto">
            <a:xfrm>
              <a:off x="3809046" y="5107906"/>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66" name="Rectangle 826"/>
            <p:cNvSpPr>
              <a:spLocks noChangeArrowheads="1"/>
            </p:cNvSpPr>
            <p:nvPr/>
          </p:nvSpPr>
          <p:spPr bwMode="auto">
            <a:xfrm>
              <a:off x="4178048" y="5107931"/>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67" name="Rectangle 827"/>
            <p:cNvSpPr>
              <a:spLocks noChangeArrowheads="1"/>
            </p:cNvSpPr>
            <p:nvPr/>
          </p:nvSpPr>
          <p:spPr bwMode="auto">
            <a:xfrm>
              <a:off x="4082470" y="5107917"/>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68" name="Rectangle 828"/>
            <p:cNvSpPr>
              <a:spLocks noChangeArrowheads="1"/>
            </p:cNvSpPr>
            <p:nvPr/>
          </p:nvSpPr>
          <p:spPr bwMode="auto">
            <a:xfrm>
              <a:off x="4128118" y="5107918"/>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69" name="Rectangle 829"/>
            <p:cNvSpPr>
              <a:spLocks noChangeArrowheads="1"/>
            </p:cNvSpPr>
            <p:nvPr/>
          </p:nvSpPr>
          <p:spPr bwMode="auto">
            <a:xfrm>
              <a:off x="5770986" y="5107979"/>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70" name="Rectangle 830"/>
            <p:cNvSpPr>
              <a:spLocks noChangeArrowheads="1"/>
            </p:cNvSpPr>
            <p:nvPr/>
          </p:nvSpPr>
          <p:spPr bwMode="auto">
            <a:xfrm>
              <a:off x="5675408" y="5108368"/>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71" name="Rectangle 831"/>
            <p:cNvSpPr>
              <a:spLocks noChangeArrowheads="1"/>
            </p:cNvSpPr>
            <p:nvPr/>
          </p:nvSpPr>
          <p:spPr bwMode="auto">
            <a:xfrm>
              <a:off x="5721057" y="5108368"/>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72" name="Rectangle 832"/>
            <p:cNvSpPr>
              <a:spLocks noChangeArrowheads="1"/>
            </p:cNvSpPr>
            <p:nvPr/>
          </p:nvSpPr>
          <p:spPr bwMode="auto">
            <a:xfrm>
              <a:off x="3182452" y="4503347"/>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73" name="Rectangle 833"/>
            <p:cNvSpPr>
              <a:spLocks noChangeArrowheads="1"/>
            </p:cNvSpPr>
            <p:nvPr/>
          </p:nvSpPr>
          <p:spPr bwMode="auto">
            <a:xfrm>
              <a:off x="3513469" y="4503347"/>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74" name="Rectangle 834"/>
            <p:cNvSpPr>
              <a:spLocks noChangeArrowheads="1"/>
            </p:cNvSpPr>
            <p:nvPr/>
          </p:nvSpPr>
          <p:spPr bwMode="auto">
            <a:xfrm>
              <a:off x="3827296" y="4503347"/>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75" name="Rectangle 835"/>
            <p:cNvSpPr>
              <a:spLocks noChangeArrowheads="1"/>
            </p:cNvSpPr>
            <p:nvPr/>
          </p:nvSpPr>
          <p:spPr bwMode="auto">
            <a:xfrm>
              <a:off x="4146368" y="4503347"/>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76" name="Rectangle 836"/>
            <p:cNvSpPr>
              <a:spLocks noChangeArrowheads="1"/>
            </p:cNvSpPr>
            <p:nvPr/>
          </p:nvSpPr>
          <p:spPr bwMode="auto">
            <a:xfrm>
              <a:off x="4464226" y="4503347"/>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77" name="Rectangle 837"/>
            <p:cNvSpPr>
              <a:spLocks noChangeArrowheads="1"/>
            </p:cNvSpPr>
            <p:nvPr/>
          </p:nvSpPr>
          <p:spPr bwMode="auto">
            <a:xfrm>
              <a:off x="4786648" y="4503347"/>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78" name="Rectangle 840"/>
            <p:cNvSpPr>
              <a:spLocks noChangeArrowheads="1"/>
            </p:cNvSpPr>
            <p:nvPr/>
          </p:nvSpPr>
          <p:spPr bwMode="auto">
            <a:xfrm>
              <a:off x="3547747" y="5113688"/>
              <a:ext cx="108086" cy="316159"/>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79" name="Rectangle 843"/>
            <p:cNvSpPr>
              <a:spLocks noChangeArrowheads="1"/>
            </p:cNvSpPr>
            <p:nvPr/>
          </p:nvSpPr>
          <p:spPr bwMode="auto">
            <a:xfrm>
              <a:off x="4505415" y="5113686"/>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80" name="Rectangle 844"/>
            <p:cNvSpPr>
              <a:spLocks noChangeArrowheads="1"/>
            </p:cNvSpPr>
            <p:nvPr/>
          </p:nvSpPr>
          <p:spPr bwMode="auto">
            <a:xfrm>
              <a:off x="4814331" y="5113686"/>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81" name="Rectangle 845"/>
            <p:cNvSpPr>
              <a:spLocks noChangeArrowheads="1"/>
            </p:cNvSpPr>
            <p:nvPr/>
          </p:nvSpPr>
          <p:spPr bwMode="auto">
            <a:xfrm>
              <a:off x="5133269" y="5113686"/>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82" name="Rectangle 846"/>
            <p:cNvSpPr>
              <a:spLocks noChangeArrowheads="1"/>
            </p:cNvSpPr>
            <p:nvPr/>
          </p:nvSpPr>
          <p:spPr bwMode="auto">
            <a:xfrm>
              <a:off x="5451978" y="5113686"/>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83" name="Rectangle 847"/>
            <p:cNvSpPr>
              <a:spLocks noChangeArrowheads="1"/>
            </p:cNvSpPr>
            <p:nvPr/>
          </p:nvSpPr>
          <p:spPr bwMode="auto">
            <a:xfrm>
              <a:off x="5775669" y="5113686"/>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84" name="Rectangle 848"/>
            <p:cNvSpPr>
              <a:spLocks noChangeArrowheads="1"/>
            </p:cNvSpPr>
            <p:nvPr/>
          </p:nvSpPr>
          <p:spPr bwMode="auto">
            <a:xfrm>
              <a:off x="4513681" y="5425412"/>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85" name="Rectangle 849"/>
            <p:cNvSpPr>
              <a:spLocks noChangeArrowheads="1"/>
            </p:cNvSpPr>
            <p:nvPr/>
          </p:nvSpPr>
          <p:spPr bwMode="auto">
            <a:xfrm>
              <a:off x="4418102" y="5425398"/>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86" name="Rectangle 850"/>
            <p:cNvSpPr>
              <a:spLocks noChangeArrowheads="1"/>
            </p:cNvSpPr>
            <p:nvPr/>
          </p:nvSpPr>
          <p:spPr bwMode="auto">
            <a:xfrm>
              <a:off x="4463750" y="5425398"/>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87" name="Rectangle 851"/>
            <p:cNvSpPr>
              <a:spLocks noChangeArrowheads="1"/>
            </p:cNvSpPr>
            <p:nvPr/>
          </p:nvSpPr>
          <p:spPr bwMode="auto">
            <a:xfrm>
              <a:off x="4832753" y="5425424"/>
              <a:ext cx="236066" cy="61262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88" name="Rectangle 852"/>
            <p:cNvSpPr>
              <a:spLocks noChangeArrowheads="1"/>
            </p:cNvSpPr>
            <p:nvPr/>
          </p:nvSpPr>
          <p:spPr bwMode="auto">
            <a:xfrm>
              <a:off x="4737175" y="5425412"/>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89" name="Rectangle 853"/>
            <p:cNvSpPr>
              <a:spLocks noChangeArrowheads="1"/>
            </p:cNvSpPr>
            <p:nvPr/>
          </p:nvSpPr>
          <p:spPr bwMode="auto">
            <a:xfrm>
              <a:off x="4782823" y="5425413"/>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90" name="Rectangle 854"/>
            <p:cNvSpPr>
              <a:spLocks noChangeArrowheads="1"/>
            </p:cNvSpPr>
            <p:nvPr/>
          </p:nvSpPr>
          <p:spPr bwMode="auto">
            <a:xfrm>
              <a:off x="5151826" y="5425438"/>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91" name="Rectangle 855"/>
            <p:cNvSpPr>
              <a:spLocks noChangeArrowheads="1"/>
            </p:cNvSpPr>
            <p:nvPr/>
          </p:nvSpPr>
          <p:spPr bwMode="auto">
            <a:xfrm>
              <a:off x="5056246" y="5425424"/>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92" name="Rectangle 856"/>
            <p:cNvSpPr>
              <a:spLocks noChangeArrowheads="1"/>
            </p:cNvSpPr>
            <p:nvPr/>
          </p:nvSpPr>
          <p:spPr bwMode="auto">
            <a:xfrm>
              <a:off x="5101895" y="5425425"/>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93" name="Rectangle 857"/>
            <p:cNvSpPr>
              <a:spLocks noChangeArrowheads="1"/>
            </p:cNvSpPr>
            <p:nvPr/>
          </p:nvSpPr>
          <p:spPr bwMode="auto">
            <a:xfrm>
              <a:off x="5470897" y="5425451"/>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94" name="Rectangle 858"/>
            <p:cNvSpPr>
              <a:spLocks noChangeArrowheads="1"/>
            </p:cNvSpPr>
            <p:nvPr/>
          </p:nvSpPr>
          <p:spPr bwMode="auto">
            <a:xfrm>
              <a:off x="5375318" y="5425438"/>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95" name="Rectangle 859"/>
            <p:cNvSpPr>
              <a:spLocks noChangeArrowheads="1"/>
            </p:cNvSpPr>
            <p:nvPr/>
          </p:nvSpPr>
          <p:spPr bwMode="auto">
            <a:xfrm>
              <a:off x="5420968" y="5425439"/>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96" name="Rectangle 860"/>
            <p:cNvSpPr>
              <a:spLocks noChangeArrowheads="1"/>
            </p:cNvSpPr>
            <p:nvPr/>
          </p:nvSpPr>
          <p:spPr bwMode="auto">
            <a:xfrm>
              <a:off x="3237391" y="5425412"/>
              <a:ext cx="245906" cy="32228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97" name="Rectangle 861"/>
            <p:cNvSpPr>
              <a:spLocks noChangeArrowheads="1"/>
            </p:cNvSpPr>
            <p:nvPr/>
          </p:nvSpPr>
          <p:spPr bwMode="auto">
            <a:xfrm>
              <a:off x="3141814" y="5425398"/>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98" name="Rectangle 862"/>
            <p:cNvSpPr>
              <a:spLocks noChangeArrowheads="1"/>
            </p:cNvSpPr>
            <p:nvPr/>
          </p:nvSpPr>
          <p:spPr bwMode="auto">
            <a:xfrm>
              <a:off x="3187463" y="5425398"/>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99" name="Rectangle 864"/>
            <p:cNvSpPr>
              <a:spLocks noChangeArrowheads="1"/>
            </p:cNvSpPr>
            <p:nvPr/>
          </p:nvSpPr>
          <p:spPr bwMode="auto">
            <a:xfrm>
              <a:off x="3460886" y="5425412"/>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00" name="Rectangle 865"/>
            <p:cNvSpPr>
              <a:spLocks noChangeArrowheads="1"/>
            </p:cNvSpPr>
            <p:nvPr/>
          </p:nvSpPr>
          <p:spPr bwMode="auto">
            <a:xfrm>
              <a:off x="3506534" y="5425413"/>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01" name="Rectangle 867"/>
            <p:cNvSpPr>
              <a:spLocks noChangeArrowheads="1"/>
            </p:cNvSpPr>
            <p:nvPr/>
          </p:nvSpPr>
          <p:spPr bwMode="auto">
            <a:xfrm>
              <a:off x="3779959" y="5425424"/>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02" name="Rectangle 868"/>
            <p:cNvSpPr>
              <a:spLocks noChangeArrowheads="1"/>
            </p:cNvSpPr>
            <p:nvPr/>
          </p:nvSpPr>
          <p:spPr bwMode="auto">
            <a:xfrm>
              <a:off x="3825607" y="5425425"/>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03" name="Rectangle 869"/>
            <p:cNvSpPr>
              <a:spLocks noChangeArrowheads="1"/>
            </p:cNvSpPr>
            <p:nvPr/>
          </p:nvSpPr>
          <p:spPr bwMode="auto">
            <a:xfrm>
              <a:off x="4194608" y="5425451"/>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04" name="Rectangle 870"/>
            <p:cNvSpPr>
              <a:spLocks noChangeArrowheads="1"/>
            </p:cNvSpPr>
            <p:nvPr/>
          </p:nvSpPr>
          <p:spPr bwMode="auto">
            <a:xfrm>
              <a:off x="4099030" y="5425438"/>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05" name="Rectangle 871"/>
            <p:cNvSpPr>
              <a:spLocks noChangeArrowheads="1"/>
            </p:cNvSpPr>
            <p:nvPr/>
          </p:nvSpPr>
          <p:spPr bwMode="auto">
            <a:xfrm>
              <a:off x="4144679" y="5425439"/>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06" name="Rectangle 872"/>
            <p:cNvSpPr>
              <a:spLocks noChangeArrowheads="1"/>
            </p:cNvSpPr>
            <p:nvPr/>
          </p:nvSpPr>
          <p:spPr bwMode="auto">
            <a:xfrm>
              <a:off x="5693893" y="5423579"/>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07" name="Rectangle 873"/>
            <p:cNvSpPr>
              <a:spLocks noChangeArrowheads="1"/>
            </p:cNvSpPr>
            <p:nvPr/>
          </p:nvSpPr>
          <p:spPr bwMode="auto">
            <a:xfrm>
              <a:off x="5739541" y="5423581"/>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08" name="Rectangle 875"/>
            <p:cNvSpPr>
              <a:spLocks noChangeArrowheads="1"/>
            </p:cNvSpPr>
            <p:nvPr/>
          </p:nvSpPr>
          <p:spPr bwMode="auto">
            <a:xfrm>
              <a:off x="4429318" y="5733930"/>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09" name="Rectangle 876"/>
            <p:cNvSpPr>
              <a:spLocks noChangeArrowheads="1"/>
            </p:cNvSpPr>
            <p:nvPr/>
          </p:nvSpPr>
          <p:spPr bwMode="auto">
            <a:xfrm>
              <a:off x="4474967" y="5733931"/>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10" name="Rectangle 878"/>
            <p:cNvSpPr>
              <a:spLocks noChangeArrowheads="1"/>
            </p:cNvSpPr>
            <p:nvPr/>
          </p:nvSpPr>
          <p:spPr bwMode="auto">
            <a:xfrm>
              <a:off x="4748390" y="5733945"/>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11" name="Rectangle 879"/>
            <p:cNvSpPr>
              <a:spLocks noChangeArrowheads="1"/>
            </p:cNvSpPr>
            <p:nvPr/>
          </p:nvSpPr>
          <p:spPr bwMode="auto">
            <a:xfrm>
              <a:off x="4794039" y="5733945"/>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12" name="Rectangle 880"/>
            <p:cNvSpPr>
              <a:spLocks noChangeArrowheads="1"/>
            </p:cNvSpPr>
            <p:nvPr/>
          </p:nvSpPr>
          <p:spPr bwMode="auto">
            <a:xfrm>
              <a:off x="5163041" y="5733970"/>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13" name="Rectangle 881"/>
            <p:cNvSpPr>
              <a:spLocks noChangeArrowheads="1"/>
            </p:cNvSpPr>
            <p:nvPr/>
          </p:nvSpPr>
          <p:spPr bwMode="auto">
            <a:xfrm>
              <a:off x="5067462" y="5733957"/>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14" name="Rectangle 882"/>
            <p:cNvSpPr>
              <a:spLocks noChangeArrowheads="1"/>
            </p:cNvSpPr>
            <p:nvPr/>
          </p:nvSpPr>
          <p:spPr bwMode="auto">
            <a:xfrm>
              <a:off x="5113110" y="5733959"/>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15" name="Rectangle 883"/>
            <p:cNvSpPr>
              <a:spLocks noChangeArrowheads="1"/>
            </p:cNvSpPr>
            <p:nvPr/>
          </p:nvSpPr>
          <p:spPr bwMode="auto">
            <a:xfrm>
              <a:off x="5482113" y="5733984"/>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16" name="Rectangle 884"/>
            <p:cNvSpPr>
              <a:spLocks noChangeArrowheads="1"/>
            </p:cNvSpPr>
            <p:nvPr/>
          </p:nvSpPr>
          <p:spPr bwMode="auto">
            <a:xfrm>
              <a:off x="5386534" y="5733970"/>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17" name="Rectangle 885"/>
            <p:cNvSpPr>
              <a:spLocks noChangeArrowheads="1"/>
            </p:cNvSpPr>
            <p:nvPr/>
          </p:nvSpPr>
          <p:spPr bwMode="auto">
            <a:xfrm>
              <a:off x="5432183" y="5733971"/>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18" name="Rectangle 886"/>
            <p:cNvSpPr>
              <a:spLocks noChangeArrowheads="1"/>
            </p:cNvSpPr>
            <p:nvPr/>
          </p:nvSpPr>
          <p:spPr bwMode="auto">
            <a:xfrm>
              <a:off x="3153029" y="5733930"/>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19" name="Rectangle 887"/>
            <p:cNvSpPr>
              <a:spLocks noChangeArrowheads="1"/>
            </p:cNvSpPr>
            <p:nvPr/>
          </p:nvSpPr>
          <p:spPr bwMode="auto">
            <a:xfrm>
              <a:off x="3198678" y="5733931"/>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20" name="Rectangle 888"/>
            <p:cNvSpPr>
              <a:spLocks noChangeArrowheads="1"/>
            </p:cNvSpPr>
            <p:nvPr/>
          </p:nvSpPr>
          <p:spPr bwMode="auto">
            <a:xfrm>
              <a:off x="3567680" y="5733957"/>
              <a:ext cx="212278" cy="603904"/>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21" name="Rectangle 889"/>
            <p:cNvSpPr>
              <a:spLocks noChangeArrowheads="1"/>
            </p:cNvSpPr>
            <p:nvPr/>
          </p:nvSpPr>
          <p:spPr bwMode="auto">
            <a:xfrm>
              <a:off x="3472101" y="5733945"/>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22" name="Rectangle 890"/>
            <p:cNvSpPr>
              <a:spLocks noChangeArrowheads="1"/>
            </p:cNvSpPr>
            <p:nvPr/>
          </p:nvSpPr>
          <p:spPr bwMode="auto">
            <a:xfrm>
              <a:off x="3517751" y="5733945"/>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23" name="Rectangle 891"/>
            <p:cNvSpPr>
              <a:spLocks noChangeArrowheads="1"/>
            </p:cNvSpPr>
            <p:nvPr/>
          </p:nvSpPr>
          <p:spPr bwMode="auto">
            <a:xfrm>
              <a:off x="3886752" y="5733970"/>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24" name="Rectangle 892"/>
            <p:cNvSpPr>
              <a:spLocks noChangeArrowheads="1"/>
            </p:cNvSpPr>
            <p:nvPr/>
          </p:nvSpPr>
          <p:spPr bwMode="auto">
            <a:xfrm>
              <a:off x="3791174" y="5733957"/>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25" name="Rectangle 893"/>
            <p:cNvSpPr>
              <a:spLocks noChangeArrowheads="1"/>
            </p:cNvSpPr>
            <p:nvPr/>
          </p:nvSpPr>
          <p:spPr bwMode="auto">
            <a:xfrm>
              <a:off x="3836822" y="5733959"/>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26" name="Rectangle 894"/>
            <p:cNvSpPr>
              <a:spLocks noChangeArrowheads="1"/>
            </p:cNvSpPr>
            <p:nvPr/>
          </p:nvSpPr>
          <p:spPr bwMode="auto">
            <a:xfrm>
              <a:off x="4205825" y="5733984"/>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27" name="Rectangle 895"/>
            <p:cNvSpPr>
              <a:spLocks noChangeArrowheads="1"/>
            </p:cNvSpPr>
            <p:nvPr/>
          </p:nvSpPr>
          <p:spPr bwMode="auto">
            <a:xfrm>
              <a:off x="4110246" y="5733970"/>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28" name="Rectangle 896"/>
            <p:cNvSpPr>
              <a:spLocks noChangeArrowheads="1"/>
            </p:cNvSpPr>
            <p:nvPr/>
          </p:nvSpPr>
          <p:spPr bwMode="auto">
            <a:xfrm>
              <a:off x="4155894" y="5733971"/>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29" name="Rectangle 897"/>
            <p:cNvSpPr>
              <a:spLocks noChangeArrowheads="1"/>
            </p:cNvSpPr>
            <p:nvPr/>
          </p:nvSpPr>
          <p:spPr bwMode="auto">
            <a:xfrm>
              <a:off x="5798762" y="5734032"/>
              <a:ext cx="200401"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30" name="Rectangle 898"/>
            <p:cNvSpPr>
              <a:spLocks noChangeArrowheads="1"/>
            </p:cNvSpPr>
            <p:nvPr/>
          </p:nvSpPr>
          <p:spPr bwMode="auto">
            <a:xfrm>
              <a:off x="5703184" y="5734421"/>
              <a:ext cx="4564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31" name="Rectangle 899"/>
            <p:cNvSpPr>
              <a:spLocks noChangeArrowheads="1"/>
            </p:cNvSpPr>
            <p:nvPr/>
          </p:nvSpPr>
          <p:spPr bwMode="auto">
            <a:xfrm>
              <a:off x="5748833" y="5734421"/>
              <a:ext cx="4992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32" name="Rectangle 903"/>
            <p:cNvSpPr>
              <a:spLocks noChangeArrowheads="1"/>
            </p:cNvSpPr>
            <p:nvPr/>
          </p:nvSpPr>
          <p:spPr bwMode="auto">
            <a:xfrm>
              <a:off x="4192253" y="5735344"/>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33" name="Rectangle 904"/>
            <p:cNvSpPr>
              <a:spLocks noChangeArrowheads="1"/>
            </p:cNvSpPr>
            <p:nvPr/>
          </p:nvSpPr>
          <p:spPr bwMode="auto">
            <a:xfrm>
              <a:off x="4519166" y="5429846"/>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34" name="Rectangle 907"/>
            <p:cNvSpPr>
              <a:spLocks noChangeArrowheads="1"/>
            </p:cNvSpPr>
            <p:nvPr/>
          </p:nvSpPr>
          <p:spPr bwMode="auto">
            <a:xfrm>
              <a:off x="5470399" y="5427551"/>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35" name="Rectangle 910"/>
            <p:cNvSpPr>
              <a:spLocks noChangeArrowheads="1"/>
            </p:cNvSpPr>
            <p:nvPr/>
          </p:nvSpPr>
          <p:spPr bwMode="auto">
            <a:xfrm>
              <a:off x="4164254" y="5437799"/>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36" name="Rectangle 913"/>
            <p:cNvSpPr>
              <a:spLocks noChangeArrowheads="1"/>
            </p:cNvSpPr>
            <p:nvPr/>
          </p:nvSpPr>
          <p:spPr bwMode="auto">
            <a:xfrm>
              <a:off x="5161045" y="5739739"/>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37" name="Rectangle 914"/>
            <p:cNvSpPr>
              <a:spLocks noChangeArrowheads="1"/>
            </p:cNvSpPr>
            <p:nvPr/>
          </p:nvSpPr>
          <p:spPr bwMode="auto">
            <a:xfrm>
              <a:off x="3887598" y="5726016"/>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38" name="Rectangle 915"/>
            <p:cNvSpPr>
              <a:spLocks noChangeArrowheads="1"/>
            </p:cNvSpPr>
            <p:nvPr/>
          </p:nvSpPr>
          <p:spPr bwMode="auto">
            <a:xfrm>
              <a:off x="5803445" y="5739739"/>
              <a:ext cx="195718"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39" name="Rectangle 917"/>
            <p:cNvSpPr>
              <a:spLocks noChangeArrowheads="1"/>
            </p:cNvSpPr>
            <p:nvPr/>
          </p:nvSpPr>
          <p:spPr bwMode="auto">
            <a:xfrm>
              <a:off x="4435017" y="6039866"/>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40" name="Rectangle 918"/>
            <p:cNvSpPr>
              <a:spLocks noChangeArrowheads="1"/>
            </p:cNvSpPr>
            <p:nvPr/>
          </p:nvSpPr>
          <p:spPr bwMode="auto">
            <a:xfrm>
              <a:off x="4480665" y="6039866"/>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41" name="Rectangle 919"/>
            <p:cNvSpPr>
              <a:spLocks noChangeArrowheads="1"/>
            </p:cNvSpPr>
            <p:nvPr/>
          </p:nvSpPr>
          <p:spPr bwMode="auto">
            <a:xfrm>
              <a:off x="4849666" y="6039892"/>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42" name="Rectangle 920"/>
            <p:cNvSpPr>
              <a:spLocks noChangeArrowheads="1"/>
            </p:cNvSpPr>
            <p:nvPr/>
          </p:nvSpPr>
          <p:spPr bwMode="auto">
            <a:xfrm>
              <a:off x="4754088" y="6039880"/>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43" name="Rectangle 921"/>
            <p:cNvSpPr>
              <a:spLocks noChangeArrowheads="1"/>
            </p:cNvSpPr>
            <p:nvPr/>
          </p:nvSpPr>
          <p:spPr bwMode="auto">
            <a:xfrm>
              <a:off x="4799737" y="6039881"/>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44" name="Rectangle 922"/>
            <p:cNvSpPr>
              <a:spLocks noChangeArrowheads="1"/>
            </p:cNvSpPr>
            <p:nvPr/>
          </p:nvSpPr>
          <p:spPr bwMode="auto">
            <a:xfrm>
              <a:off x="5168739" y="6039906"/>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45" name="Rectangle 923"/>
            <p:cNvSpPr>
              <a:spLocks noChangeArrowheads="1"/>
            </p:cNvSpPr>
            <p:nvPr/>
          </p:nvSpPr>
          <p:spPr bwMode="auto">
            <a:xfrm>
              <a:off x="5073160" y="6039892"/>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46" name="Rectangle 924"/>
            <p:cNvSpPr>
              <a:spLocks noChangeArrowheads="1"/>
            </p:cNvSpPr>
            <p:nvPr/>
          </p:nvSpPr>
          <p:spPr bwMode="auto">
            <a:xfrm>
              <a:off x="5118809" y="6039893"/>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47" name="Rectangle 925"/>
            <p:cNvSpPr>
              <a:spLocks noChangeArrowheads="1"/>
            </p:cNvSpPr>
            <p:nvPr/>
          </p:nvSpPr>
          <p:spPr bwMode="auto">
            <a:xfrm>
              <a:off x="5487811" y="6039919"/>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48" name="Rectangle 926"/>
            <p:cNvSpPr>
              <a:spLocks noChangeArrowheads="1"/>
            </p:cNvSpPr>
            <p:nvPr/>
          </p:nvSpPr>
          <p:spPr bwMode="auto">
            <a:xfrm>
              <a:off x="5392233" y="6039906"/>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49" name="Rectangle 927"/>
            <p:cNvSpPr>
              <a:spLocks noChangeArrowheads="1"/>
            </p:cNvSpPr>
            <p:nvPr/>
          </p:nvSpPr>
          <p:spPr bwMode="auto">
            <a:xfrm>
              <a:off x="5437881" y="6039907"/>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50" name="Rectangle 928"/>
            <p:cNvSpPr>
              <a:spLocks noChangeArrowheads="1"/>
            </p:cNvSpPr>
            <p:nvPr/>
          </p:nvSpPr>
          <p:spPr bwMode="auto">
            <a:xfrm>
              <a:off x="3254307" y="6039880"/>
              <a:ext cx="222442" cy="297981"/>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51" name="Rectangle 929"/>
            <p:cNvSpPr>
              <a:spLocks noChangeArrowheads="1"/>
            </p:cNvSpPr>
            <p:nvPr/>
          </p:nvSpPr>
          <p:spPr bwMode="auto">
            <a:xfrm>
              <a:off x="3160627" y="6032544"/>
              <a:ext cx="45721" cy="305319"/>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52" name="Rectangle 930"/>
            <p:cNvSpPr>
              <a:spLocks noChangeArrowheads="1"/>
            </p:cNvSpPr>
            <p:nvPr/>
          </p:nvSpPr>
          <p:spPr bwMode="auto">
            <a:xfrm>
              <a:off x="3204376" y="6039866"/>
              <a:ext cx="52537" cy="297995"/>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53" name="Rectangle 932"/>
            <p:cNvSpPr>
              <a:spLocks noChangeArrowheads="1"/>
            </p:cNvSpPr>
            <p:nvPr/>
          </p:nvSpPr>
          <p:spPr bwMode="auto">
            <a:xfrm>
              <a:off x="3477799" y="6039880"/>
              <a:ext cx="47305" cy="29798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54" name="Rectangle 933"/>
            <p:cNvSpPr>
              <a:spLocks noChangeArrowheads="1"/>
            </p:cNvSpPr>
            <p:nvPr/>
          </p:nvSpPr>
          <p:spPr bwMode="auto">
            <a:xfrm>
              <a:off x="3523449" y="6039882"/>
              <a:ext cx="45721" cy="297980"/>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55" name="Rectangle 935"/>
            <p:cNvSpPr>
              <a:spLocks noChangeArrowheads="1"/>
            </p:cNvSpPr>
            <p:nvPr/>
          </p:nvSpPr>
          <p:spPr bwMode="auto">
            <a:xfrm>
              <a:off x="3786222" y="6039892"/>
              <a:ext cx="5629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56" name="Rectangle 936"/>
            <p:cNvSpPr>
              <a:spLocks noChangeArrowheads="1"/>
            </p:cNvSpPr>
            <p:nvPr/>
          </p:nvSpPr>
          <p:spPr bwMode="auto">
            <a:xfrm>
              <a:off x="3842521" y="6039893"/>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57" name="Rectangle 937"/>
            <p:cNvSpPr>
              <a:spLocks noChangeArrowheads="1"/>
            </p:cNvSpPr>
            <p:nvPr/>
          </p:nvSpPr>
          <p:spPr bwMode="auto">
            <a:xfrm>
              <a:off x="4211523" y="6039919"/>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58" name="Rectangle 938"/>
            <p:cNvSpPr>
              <a:spLocks noChangeArrowheads="1"/>
            </p:cNvSpPr>
            <p:nvPr/>
          </p:nvSpPr>
          <p:spPr bwMode="auto">
            <a:xfrm>
              <a:off x="4115944" y="6039906"/>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59" name="Rectangle 939"/>
            <p:cNvSpPr>
              <a:spLocks noChangeArrowheads="1"/>
            </p:cNvSpPr>
            <p:nvPr/>
          </p:nvSpPr>
          <p:spPr bwMode="auto">
            <a:xfrm>
              <a:off x="4161592" y="6039907"/>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60" name="Rectangle 940"/>
            <p:cNvSpPr>
              <a:spLocks noChangeArrowheads="1"/>
            </p:cNvSpPr>
            <p:nvPr/>
          </p:nvSpPr>
          <p:spPr bwMode="auto">
            <a:xfrm>
              <a:off x="5701306" y="6038047"/>
              <a:ext cx="55150"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61" name="Rectangle 941"/>
            <p:cNvSpPr>
              <a:spLocks noChangeArrowheads="1"/>
            </p:cNvSpPr>
            <p:nvPr/>
          </p:nvSpPr>
          <p:spPr bwMode="auto">
            <a:xfrm>
              <a:off x="5756455" y="6038049"/>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62" name="Rectangle 969"/>
            <p:cNvSpPr>
              <a:spLocks noChangeArrowheads="1"/>
            </p:cNvSpPr>
            <p:nvPr/>
          </p:nvSpPr>
          <p:spPr bwMode="auto">
            <a:xfrm>
              <a:off x="3890456" y="6049632"/>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63" name="Rectangle 973"/>
            <p:cNvSpPr>
              <a:spLocks noChangeArrowheads="1"/>
            </p:cNvSpPr>
            <p:nvPr/>
          </p:nvSpPr>
          <p:spPr bwMode="auto">
            <a:xfrm>
              <a:off x="4858503" y="6044314"/>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64" name="Rectangle 975"/>
            <p:cNvSpPr>
              <a:spLocks noChangeArrowheads="1"/>
            </p:cNvSpPr>
            <p:nvPr/>
          </p:nvSpPr>
          <p:spPr bwMode="auto">
            <a:xfrm>
              <a:off x="5487313" y="6042019"/>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65" name="Rectangle 985"/>
            <p:cNvSpPr>
              <a:spLocks noChangeArrowheads="1"/>
            </p:cNvSpPr>
            <p:nvPr/>
          </p:nvSpPr>
          <p:spPr bwMode="auto">
            <a:xfrm>
              <a:off x="3213457" y="5113687"/>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66" name="Rectangle 986"/>
            <p:cNvSpPr>
              <a:spLocks noChangeArrowheads="1"/>
            </p:cNvSpPr>
            <p:nvPr/>
          </p:nvSpPr>
          <p:spPr bwMode="auto">
            <a:xfrm>
              <a:off x="3867537" y="5113687"/>
              <a:ext cx="109370" cy="62375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67" name="Rectangle 987"/>
            <p:cNvSpPr>
              <a:spLocks noChangeArrowheads="1"/>
            </p:cNvSpPr>
            <p:nvPr/>
          </p:nvSpPr>
          <p:spPr bwMode="auto">
            <a:xfrm>
              <a:off x="4186609" y="5113687"/>
              <a:ext cx="109370"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68" name="Rectangle 988"/>
            <p:cNvSpPr>
              <a:spLocks noChangeArrowheads="1"/>
            </p:cNvSpPr>
            <p:nvPr/>
          </p:nvSpPr>
          <p:spPr bwMode="auto">
            <a:xfrm>
              <a:off x="5399651" y="3250538"/>
              <a:ext cx="109370"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69" name="Rectangle 989"/>
            <p:cNvSpPr>
              <a:spLocks noChangeArrowheads="1"/>
            </p:cNvSpPr>
            <p:nvPr/>
          </p:nvSpPr>
          <p:spPr bwMode="auto">
            <a:xfrm>
              <a:off x="5734530" y="3252340"/>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70" name="Rectangle 990"/>
            <p:cNvSpPr>
              <a:spLocks noChangeArrowheads="1"/>
            </p:cNvSpPr>
            <p:nvPr/>
          </p:nvSpPr>
          <p:spPr bwMode="auto">
            <a:xfrm>
              <a:off x="5395843" y="3564364"/>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71" name="Rectangle 991"/>
            <p:cNvSpPr>
              <a:spLocks noChangeArrowheads="1"/>
            </p:cNvSpPr>
            <p:nvPr/>
          </p:nvSpPr>
          <p:spPr bwMode="auto">
            <a:xfrm>
              <a:off x="5092690" y="3867585"/>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72" name="Rectangle 992"/>
            <p:cNvSpPr>
              <a:spLocks noChangeArrowheads="1"/>
            </p:cNvSpPr>
            <p:nvPr/>
          </p:nvSpPr>
          <p:spPr bwMode="auto">
            <a:xfrm>
              <a:off x="4458932" y="4808806"/>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73" name="Rectangle 993"/>
            <p:cNvSpPr>
              <a:spLocks noChangeArrowheads="1"/>
            </p:cNvSpPr>
            <p:nvPr/>
          </p:nvSpPr>
          <p:spPr bwMode="auto">
            <a:xfrm>
              <a:off x="4363354" y="4808793"/>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74" name="Rectangle 994"/>
            <p:cNvSpPr>
              <a:spLocks noChangeArrowheads="1"/>
            </p:cNvSpPr>
            <p:nvPr/>
          </p:nvSpPr>
          <p:spPr bwMode="auto">
            <a:xfrm>
              <a:off x="4409003" y="4808793"/>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75" name="Rectangle 995"/>
            <p:cNvSpPr>
              <a:spLocks noChangeArrowheads="1"/>
            </p:cNvSpPr>
            <p:nvPr/>
          </p:nvSpPr>
          <p:spPr bwMode="auto">
            <a:xfrm>
              <a:off x="4778004" y="4808818"/>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76" name="Rectangle 996"/>
            <p:cNvSpPr>
              <a:spLocks noChangeArrowheads="1"/>
            </p:cNvSpPr>
            <p:nvPr/>
          </p:nvSpPr>
          <p:spPr bwMode="auto">
            <a:xfrm>
              <a:off x="4682426" y="4808806"/>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77" name="Rectangle 997"/>
            <p:cNvSpPr>
              <a:spLocks noChangeArrowheads="1"/>
            </p:cNvSpPr>
            <p:nvPr/>
          </p:nvSpPr>
          <p:spPr bwMode="auto">
            <a:xfrm>
              <a:off x="4728074" y="4808807"/>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78" name="Rectangle 998"/>
            <p:cNvSpPr>
              <a:spLocks noChangeArrowheads="1"/>
            </p:cNvSpPr>
            <p:nvPr/>
          </p:nvSpPr>
          <p:spPr bwMode="auto">
            <a:xfrm>
              <a:off x="5097077" y="4808832"/>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79" name="Rectangle 999"/>
            <p:cNvSpPr>
              <a:spLocks noChangeArrowheads="1"/>
            </p:cNvSpPr>
            <p:nvPr/>
          </p:nvSpPr>
          <p:spPr bwMode="auto">
            <a:xfrm>
              <a:off x="5001498" y="4808818"/>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80" name="Rectangle 1000"/>
            <p:cNvSpPr>
              <a:spLocks noChangeArrowheads="1"/>
            </p:cNvSpPr>
            <p:nvPr/>
          </p:nvSpPr>
          <p:spPr bwMode="auto">
            <a:xfrm>
              <a:off x="5047146" y="4808819"/>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81" name="Rectangle 1001"/>
            <p:cNvSpPr>
              <a:spLocks noChangeArrowheads="1"/>
            </p:cNvSpPr>
            <p:nvPr/>
          </p:nvSpPr>
          <p:spPr bwMode="auto">
            <a:xfrm>
              <a:off x="5416148" y="4808845"/>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82" name="Rectangle 1002"/>
            <p:cNvSpPr>
              <a:spLocks noChangeArrowheads="1"/>
            </p:cNvSpPr>
            <p:nvPr/>
          </p:nvSpPr>
          <p:spPr bwMode="auto">
            <a:xfrm>
              <a:off x="5320570" y="4808832"/>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83" name="Rectangle 1003"/>
            <p:cNvSpPr>
              <a:spLocks noChangeArrowheads="1"/>
            </p:cNvSpPr>
            <p:nvPr/>
          </p:nvSpPr>
          <p:spPr bwMode="auto">
            <a:xfrm>
              <a:off x="5366219" y="4808833"/>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84" name="Rectangle 1004"/>
            <p:cNvSpPr>
              <a:spLocks noChangeArrowheads="1"/>
            </p:cNvSpPr>
            <p:nvPr/>
          </p:nvSpPr>
          <p:spPr bwMode="auto">
            <a:xfrm>
              <a:off x="3182643" y="4808806"/>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85" name="Rectangle 1005"/>
            <p:cNvSpPr>
              <a:spLocks noChangeArrowheads="1"/>
            </p:cNvSpPr>
            <p:nvPr/>
          </p:nvSpPr>
          <p:spPr bwMode="auto">
            <a:xfrm>
              <a:off x="3087065" y="4808793"/>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86" name="Rectangle 1006"/>
            <p:cNvSpPr>
              <a:spLocks noChangeArrowheads="1"/>
            </p:cNvSpPr>
            <p:nvPr/>
          </p:nvSpPr>
          <p:spPr bwMode="auto">
            <a:xfrm>
              <a:off x="3132714" y="4808793"/>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87" name="Rectangle 1007"/>
            <p:cNvSpPr>
              <a:spLocks noChangeArrowheads="1"/>
            </p:cNvSpPr>
            <p:nvPr/>
          </p:nvSpPr>
          <p:spPr bwMode="auto">
            <a:xfrm>
              <a:off x="3501716" y="4808818"/>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88" name="Rectangle 1008"/>
            <p:cNvSpPr>
              <a:spLocks noChangeArrowheads="1"/>
            </p:cNvSpPr>
            <p:nvPr/>
          </p:nvSpPr>
          <p:spPr bwMode="auto">
            <a:xfrm>
              <a:off x="3406137" y="4808806"/>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89" name="Rectangle 1009"/>
            <p:cNvSpPr>
              <a:spLocks noChangeArrowheads="1"/>
            </p:cNvSpPr>
            <p:nvPr/>
          </p:nvSpPr>
          <p:spPr bwMode="auto">
            <a:xfrm>
              <a:off x="3451785" y="4808807"/>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90" name="Rectangle 1010"/>
            <p:cNvSpPr>
              <a:spLocks noChangeArrowheads="1"/>
            </p:cNvSpPr>
            <p:nvPr/>
          </p:nvSpPr>
          <p:spPr bwMode="auto">
            <a:xfrm>
              <a:off x="3820788" y="4808832"/>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91" name="Rectangle 1011"/>
            <p:cNvSpPr>
              <a:spLocks noChangeArrowheads="1"/>
            </p:cNvSpPr>
            <p:nvPr/>
          </p:nvSpPr>
          <p:spPr bwMode="auto">
            <a:xfrm>
              <a:off x="3725210" y="4808818"/>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92" name="Rectangle 1012"/>
            <p:cNvSpPr>
              <a:spLocks noChangeArrowheads="1"/>
            </p:cNvSpPr>
            <p:nvPr/>
          </p:nvSpPr>
          <p:spPr bwMode="auto">
            <a:xfrm>
              <a:off x="3770858" y="4808819"/>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93" name="Rectangle 1013"/>
            <p:cNvSpPr>
              <a:spLocks noChangeArrowheads="1"/>
            </p:cNvSpPr>
            <p:nvPr/>
          </p:nvSpPr>
          <p:spPr bwMode="auto">
            <a:xfrm>
              <a:off x="4139861" y="4808845"/>
              <a:ext cx="223494"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94" name="Rectangle 1014"/>
            <p:cNvSpPr>
              <a:spLocks noChangeArrowheads="1"/>
            </p:cNvSpPr>
            <p:nvPr/>
          </p:nvSpPr>
          <p:spPr bwMode="auto">
            <a:xfrm>
              <a:off x="4044281" y="4808832"/>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95" name="Rectangle 1015"/>
            <p:cNvSpPr>
              <a:spLocks noChangeArrowheads="1"/>
            </p:cNvSpPr>
            <p:nvPr/>
          </p:nvSpPr>
          <p:spPr bwMode="auto">
            <a:xfrm>
              <a:off x="4089930" y="4808833"/>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96" name="Rectangle 1016"/>
            <p:cNvSpPr>
              <a:spLocks noChangeArrowheads="1"/>
            </p:cNvSpPr>
            <p:nvPr/>
          </p:nvSpPr>
          <p:spPr bwMode="auto">
            <a:xfrm>
              <a:off x="5639144" y="4806973"/>
              <a:ext cx="45649" cy="30989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97" name="Rectangle 1017"/>
            <p:cNvSpPr>
              <a:spLocks noChangeArrowheads="1"/>
            </p:cNvSpPr>
            <p:nvPr/>
          </p:nvSpPr>
          <p:spPr bwMode="auto">
            <a:xfrm>
              <a:off x="5684792" y="4806975"/>
              <a:ext cx="49929"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98" name="Rectangle 1018"/>
            <p:cNvSpPr>
              <a:spLocks noChangeArrowheads="1"/>
            </p:cNvSpPr>
            <p:nvPr/>
          </p:nvSpPr>
          <p:spPr bwMode="auto">
            <a:xfrm>
              <a:off x="3182643" y="4813240"/>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99" name="Rectangle 1019"/>
            <p:cNvSpPr>
              <a:spLocks noChangeArrowheads="1"/>
            </p:cNvSpPr>
            <p:nvPr/>
          </p:nvSpPr>
          <p:spPr bwMode="auto">
            <a:xfrm>
              <a:off x="3513661" y="4813240"/>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00" name="Rectangle 1020"/>
            <p:cNvSpPr>
              <a:spLocks noChangeArrowheads="1"/>
            </p:cNvSpPr>
            <p:nvPr/>
          </p:nvSpPr>
          <p:spPr bwMode="auto">
            <a:xfrm>
              <a:off x="3827488" y="4813240"/>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01" name="Rectangle 1021"/>
            <p:cNvSpPr>
              <a:spLocks noChangeArrowheads="1"/>
            </p:cNvSpPr>
            <p:nvPr/>
          </p:nvSpPr>
          <p:spPr bwMode="auto">
            <a:xfrm>
              <a:off x="4146560" y="4813240"/>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02" name="Rectangle 1022"/>
            <p:cNvSpPr>
              <a:spLocks noChangeArrowheads="1"/>
            </p:cNvSpPr>
            <p:nvPr/>
          </p:nvSpPr>
          <p:spPr bwMode="auto">
            <a:xfrm>
              <a:off x="4464417" y="4813240"/>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03" name="Rectangle 1023"/>
            <p:cNvSpPr>
              <a:spLocks noChangeArrowheads="1"/>
            </p:cNvSpPr>
            <p:nvPr/>
          </p:nvSpPr>
          <p:spPr bwMode="auto">
            <a:xfrm>
              <a:off x="4786839" y="4813240"/>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04" name="Rectangle 1024"/>
            <p:cNvSpPr>
              <a:spLocks noChangeArrowheads="1"/>
            </p:cNvSpPr>
            <p:nvPr/>
          </p:nvSpPr>
          <p:spPr bwMode="auto">
            <a:xfrm>
              <a:off x="5107101" y="4813240"/>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05" name="Rectangle 1025"/>
            <p:cNvSpPr>
              <a:spLocks noChangeArrowheads="1"/>
            </p:cNvSpPr>
            <p:nvPr/>
          </p:nvSpPr>
          <p:spPr bwMode="auto">
            <a:xfrm>
              <a:off x="5415650" y="4810944"/>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06" name="Rectangle 1026"/>
            <p:cNvSpPr>
              <a:spLocks noChangeArrowheads="1"/>
            </p:cNvSpPr>
            <p:nvPr/>
          </p:nvSpPr>
          <p:spPr bwMode="auto">
            <a:xfrm>
              <a:off x="5748833" y="4813240"/>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07" name="Rectangle 1028"/>
            <p:cNvSpPr>
              <a:spLocks noChangeArrowheads="1"/>
            </p:cNvSpPr>
            <p:nvPr/>
          </p:nvSpPr>
          <p:spPr bwMode="auto">
            <a:xfrm>
              <a:off x="3252013" y="5429847"/>
              <a:ext cx="114041" cy="317845"/>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08" name="Rectangle 1029"/>
            <p:cNvSpPr>
              <a:spLocks noChangeArrowheads="1"/>
            </p:cNvSpPr>
            <p:nvPr/>
          </p:nvSpPr>
          <p:spPr bwMode="auto">
            <a:xfrm>
              <a:off x="3547173" y="5436113"/>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09" name="Rectangle 1030"/>
            <p:cNvSpPr>
              <a:spLocks noChangeArrowheads="1"/>
            </p:cNvSpPr>
            <p:nvPr/>
          </p:nvSpPr>
          <p:spPr bwMode="auto">
            <a:xfrm>
              <a:off x="3577388" y="5714104"/>
              <a:ext cx="98154" cy="62375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10" name="Rectangle 1031"/>
            <p:cNvSpPr>
              <a:spLocks noChangeArrowheads="1"/>
            </p:cNvSpPr>
            <p:nvPr/>
          </p:nvSpPr>
          <p:spPr bwMode="auto">
            <a:xfrm>
              <a:off x="3248471" y="5747692"/>
              <a:ext cx="225996" cy="297545"/>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11" name="Rectangle 1032"/>
            <p:cNvSpPr>
              <a:spLocks noChangeArrowheads="1"/>
            </p:cNvSpPr>
            <p:nvPr/>
          </p:nvSpPr>
          <p:spPr bwMode="auto">
            <a:xfrm>
              <a:off x="3261321" y="6034066"/>
              <a:ext cx="107340" cy="303796"/>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12" name="Rectangle 1033"/>
            <p:cNvSpPr>
              <a:spLocks noChangeArrowheads="1"/>
            </p:cNvSpPr>
            <p:nvPr/>
          </p:nvSpPr>
          <p:spPr bwMode="auto">
            <a:xfrm>
              <a:off x="5790876" y="5424417"/>
              <a:ext cx="108086" cy="316159"/>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13" name="Rectangle 1034"/>
            <p:cNvSpPr>
              <a:spLocks noChangeArrowheads="1"/>
            </p:cNvSpPr>
            <p:nvPr/>
          </p:nvSpPr>
          <p:spPr bwMode="auto">
            <a:xfrm>
              <a:off x="5798761" y="6049632"/>
              <a:ext cx="200402" cy="30012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14" name="Rectangle 1035"/>
            <p:cNvSpPr>
              <a:spLocks noChangeArrowheads="1"/>
            </p:cNvSpPr>
            <p:nvPr/>
          </p:nvSpPr>
          <p:spPr bwMode="auto">
            <a:xfrm>
              <a:off x="4524896" y="5733359"/>
              <a:ext cx="126753" cy="62375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15" name="Rectangle 1036"/>
            <p:cNvSpPr>
              <a:spLocks noChangeArrowheads="1"/>
            </p:cNvSpPr>
            <p:nvPr/>
          </p:nvSpPr>
          <p:spPr bwMode="auto">
            <a:xfrm>
              <a:off x="4519423" y="5722409"/>
              <a:ext cx="230954" cy="63182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16" name="Rectangle 1037"/>
            <p:cNvSpPr>
              <a:spLocks noChangeArrowheads="1"/>
            </p:cNvSpPr>
            <p:nvPr/>
          </p:nvSpPr>
          <p:spPr bwMode="auto">
            <a:xfrm>
              <a:off x="5166702" y="6031781"/>
              <a:ext cx="108086" cy="316159"/>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17" name="Rectangle 1038"/>
            <p:cNvSpPr>
              <a:spLocks noChangeArrowheads="1"/>
            </p:cNvSpPr>
            <p:nvPr/>
          </p:nvSpPr>
          <p:spPr bwMode="auto">
            <a:xfrm>
              <a:off x="5813768" y="6042019"/>
              <a:ext cx="92698" cy="305921"/>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18" name="Rectangle 1039"/>
            <p:cNvSpPr>
              <a:spLocks noChangeArrowheads="1"/>
            </p:cNvSpPr>
            <p:nvPr/>
          </p:nvSpPr>
          <p:spPr bwMode="auto">
            <a:xfrm>
              <a:off x="5813769" y="5422265"/>
              <a:ext cx="185394" cy="316159"/>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19" name="Rectangle 574"/>
            <p:cNvSpPr>
              <a:spLocks noChangeArrowheads="1"/>
            </p:cNvSpPr>
            <p:nvPr/>
          </p:nvSpPr>
          <p:spPr bwMode="auto">
            <a:xfrm>
              <a:off x="5067718" y="1072541"/>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20" name="Rectangle 575"/>
            <p:cNvSpPr>
              <a:spLocks noChangeArrowheads="1"/>
            </p:cNvSpPr>
            <p:nvPr/>
          </p:nvSpPr>
          <p:spPr bwMode="auto">
            <a:xfrm>
              <a:off x="5705130" y="1076544"/>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21" name="Rectangle 573"/>
            <p:cNvSpPr>
              <a:spLocks noChangeArrowheads="1"/>
            </p:cNvSpPr>
            <p:nvPr/>
          </p:nvSpPr>
          <p:spPr bwMode="auto">
            <a:xfrm>
              <a:off x="4421454" y="1068703"/>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22" name="Rectangle 593"/>
            <p:cNvSpPr>
              <a:spLocks noChangeArrowheads="1"/>
            </p:cNvSpPr>
            <p:nvPr/>
          </p:nvSpPr>
          <p:spPr bwMode="auto">
            <a:xfrm>
              <a:off x="3793101" y="1703076"/>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23" name="Rectangle 593"/>
            <p:cNvSpPr>
              <a:spLocks noChangeArrowheads="1"/>
            </p:cNvSpPr>
            <p:nvPr/>
          </p:nvSpPr>
          <p:spPr bwMode="auto">
            <a:xfrm>
              <a:off x="3479691" y="1694808"/>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24" name="Rectangle 593"/>
            <p:cNvSpPr>
              <a:spLocks noChangeArrowheads="1"/>
            </p:cNvSpPr>
            <p:nvPr/>
          </p:nvSpPr>
          <p:spPr bwMode="auto">
            <a:xfrm>
              <a:off x="3164638" y="1703076"/>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25" name="Rectangle 568"/>
            <p:cNvSpPr>
              <a:spLocks noChangeArrowheads="1"/>
            </p:cNvSpPr>
            <p:nvPr/>
          </p:nvSpPr>
          <p:spPr bwMode="auto">
            <a:xfrm>
              <a:off x="5693444" y="464094"/>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26" name="Rectangle 568"/>
            <p:cNvSpPr>
              <a:spLocks noChangeArrowheads="1"/>
            </p:cNvSpPr>
            <p:nvPr/>
          </p:nvSpPr>
          <p:spPr bwMode="auto">
            <a:xfrm>
              <a:off x="5387527" y="464094"/>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27" name="Rectangle 568"/>
            <p:cNvSpPr>
              <a:spLocks noChangeArrowheads="1"/>
            </p:cNvSpPr>
            <p:nvPr/>
          </p:nvSpPr>
          <p:spPr bwMode="auto">
            <a:xfrm>
              <a:off x="5065749" y="456757"/>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28" name="Rectangle 568"/>
            <p:cNvSpPr>
              <a:spLocks noChangeArrowheads="1"/>
            </p:cNvSpPr>
            <p:nvPr/>
          </p:nvSpPr>
          <p:spPr bwMode="auto">
            <a:xfrm>
              <a:off x="4743438" y="455457"/>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29" name="Rectangle 568"/>
            <p:cNvSpPr>
              <a:spLocks noChangeArrowheads="1"/>
            </p:cNvSpPr>
            <p:nvPr/>
          </p:nvSpPr>
          <p:spPr bwMode="auto">
            <a:xfrm>
              <a:off x="4413149" y="456756"/>
              <a:ext cx="223494" cy="309893"/>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30" name="Rectangle 1035"/>
            <p:cNvSpPr>
              <a:spLocks noChangeArrowheads="1"/>
            </p:cNvSpPr>
            <p:nvPr/>
          </p:nvSpPr>
          <p:spPr bwMode="auto">
            <a:xfrm>
              <a:off x="4842842" y="5434127"/>
              <a:ext cx="126753" cy="62375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31" name="Rectangle 1037"/>
            <p:cNvSpPr>
              <a:spLocks noChangeArrowheads="1"/>
            </p:cNvSpPr>
            <p:nvPr/>
          </p:nvSpPr>
          <p:spPr bwMode="auto">
            <a:xfrm>
              <a:off x="5170980" y="5426712"/>
              <a:ext cx="108086" cy="316159"/>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632" name="Rectangle 1037"/>
            <p:cNvSpPr>
              <a:spLocks noChangeArrowheads="1"/>
            </p:cNvSpPr>
            <p:nvPr/>
          </p:nvSpPr>
          <p:spPr bwMode="auto">
            <a:xfrm>
              <a:off x="4221851" y="6045237"/>
              <a:ext cx="108086" cy="316159"/>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grpSp>
    </p:spTree>
    <p:extLst>
      <p:ext uri="{BB962C8B-B14F-4D97-AF65-F5344CB8AC3E}">
        <p14:creationId xmlns:p14="http://schemas.microsoft.com/office/powerpoint/2010/main" val="1778726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Textiles : Knit Fabric Construction</a:t>
            </a:r>
          </a:p>
        </p:txBody>
      </p:sp>
      <p:sp>
        <p:nvSpPr>
          <p:cNvPr id="3" name="Content Placeholder 2"/>
          <p:cNvSpPr>
            <a:spLocks noGrp="1"/>
          </p:cNvSpPr>
          <p:nvPr>
            <p:ph idx="1"/>
          </p:nvPr>
        </p:nvSpPr>
        <p:spPr>
          <a:xfrm>
            <a:off x="3383280" y="1422400"/>
            <a:ext cx="8244840" cy="4927283"/>
          </a:xfrm>
        </p:spPr>
        <p:txBody>
          <a:bodyPr>
            <a:normAutofit/>
          </a:bodyPr>
          <a:lstStyle/>
          <a:p>
            <a:r>
              <a:rPr lang="en-US" dirty="0"/>
              <a:t>Weft knits: A weft knit fabric is made from a single yarn looped onto itself by a row of multiple needles resulting in courses of loops.  They and can be knitted on a flat or circular machine. </a:t>
            </a:r>
            <a:endParaRPr lang="en-US" strike="sngStrike" dirty="0"/>
          </a:p>
          <a:p>
            <a:pPr lvl="1"/>
            <a:r>
              <a:rPr lang="en-US" dirty="0"/>
              <a:t>Single weft knits are made on a single set of needles</a:t>
            </a:r>
          </a:p>
          <a:p>
            <a:pPr lvl="2"/>
            <a:r>
              <a:rPr lang="en-US" dirty="0"/>
              <a:t>jersey is the most common</a:t>
            </a:r>
          </a:p>
          <a:p>
            <a:pPr lvl="2"/>
            <a:r>
              <a:rPr lang="en-US" dirty="0"/>
              <a:t>dropped stitch and tuck stitch open spaces between wales creating pointelle or mesh</a:t>
            </a:r>
          </a:p>
          <a:p>
            <a:pPr lvl="1"/>
            <a:r>
              <a:rPr lang="en-US" dirty="0"/>
              <a:t>Double knits are made on two sets of needles</a:t>
            </a:r>
          </a:p>
          <a:p>
            <a:pPr lvl="2"/>
            <a:r>
              <a:rPr lang="en-US" dirty="0"/>
              <a:t>interlocks &amp; </a:t>
            </a:r>
            <a:r>
              <a:rPr lang="en-US" dirty="0" err="1"/>
              <a:t>ponte</a:t>
            </a:r>
            <a:endParaRPr lang="en-US" dirty="0"/>
          </a:p>
          <a:p>
            <a:pPr lvl="1"/>
            <a:r>
              <a:rPr lang="en-US" dirty="0"/>
              <a:t>Rib knits are made with a single yarn on two sets of needles</a:t>
            </a:r>
          </a:p>
          <a:p>
            <a:r>
              <a:rPr lang="en-US" dirty="0"/>
              <a:t>Warp knits: a warp knit is made of multiple yarns that are </a:t>
            </a:r>
            <a:r>
              <a:rPr lang="en-US" dirty="0" err="1"/>
              <a:t>interlooped</a:t>
            </a:r>
            <a:r>
              <a:rPr lang="en-US" dirty="0"/>
              <a:t> vertically and diagonally</a:t>
            </a:r>
          </a:p>
          <a:p>
            <a:pPr lvl="1"/>
            <a:r>
              <a:rPr lang="en-US" dirty="0"/>
              <a:t>Tricot, Milanese, </a:t>
            </a:r>
            <a:r>
              <a:rPr lang="en-US" dirty="0" err="1"/>
              <a:t>Raschel</a:t>
            </a:r>
            <a:r>
              <a:rPr lang="en-US" dirty="0"/>
              <a:t> lace, Missoni zigzag knit</a:t>
            </a:r>
            <a:endParaRPr lang="en-US" strike="sngStrike" dirty="0"/>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173" y="1455249"/>
            <a:ext cx="2016427" cy="149605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Slide16"/>
          <p:cNvPicPr>
            <a:picLocks noGrp="1" noChangeAspect="1"/>
          </p:cNvPicPr>
          <p:nvPr isPhoto="1"/>
        </p:nvPicPr>
        <p:blipFill rotWithShape="1">
          <a:blip r:embed="rId4">
            <a:lum/>
            <a:extLst>
              <a:ext uri="{28A0092B-C50C-407E-A947-70E740481C1C}">
                <a14:useLocalDpi xmlns:a14="http://schemas.microsoft.com/office/drawing/2010/main" val="0"/>
              </a:ext>
            </a:extLst>
          </a:blip>
          <a:srcRect l="39444" t="66667" r="24667"/>
          <a:stretch/>
        </p:blipFill>
        <p:spPr>
          <a:xfrm>
            <a:off x="625173" y="3053080"/>
            <a:ext cx="2016427" cy="1404632"/>
          </a:xfrm>
          <a:prstGeom prst="rect">
            <a:avLst/>
          </a:prstGeom>
          <a:noFill/>
          <a:ln>
            <a:noFill/>
          </a:ln>
        </p:spPr>
      </p:pic>
      <p:pic>
        <p:nvPicPr>
          <p:cNvPr id="6" name="Picture 5" descr="Slide29"/>
          <p:cNvPicPr>
            <a:picLocks noGrp="1" noChangeAspect="1"/>
          </p:cNvPicPr>
          <p:nvPr isPhoto="1"/>
        </p:nvPicPr>
        <p:blipFill rotWithShape="1">
          <a:blip r:embed="rId5" cstate="print">
            <a:lum/>
            <a:extLst>
              <a:ext uri="{28A0092B-C50C-407E-A947-70E740481C1C}">
                <a14:useLocalDpi xmlns:a14="http://schemas.microsoft.com/office/drawing/2010/main" val="0"/>
              </a:ext>
            </a:extLst>
          </a:blip>
          <a:srcRect l="33889" t="32296" r="1778" b="2702"/>
          <a:stretch/>
        </p:blipFill>
        <p:spPr>
          <a:xfrm>
            <a:off x="625173" y="4567912"/>
            <a:ext cx="1989690" cy="1507768"/>
          </a:xfrm>
          <a:prstGeom prst="rect">
            <a:avLst/>
          </a:prstGeom>
          <a:noFill/>
          <a:ln>
            <a:noFill/>
          </a:ln>
        </p:spPr>
      </p:pic>
    </p:spTree>
    <p:extLst>
      <p:ext uri="{BB962C8B-B14F-4D97-AF65-F5344CB8AC3E}">
        <p14:creationId xmlns:p14="http://schemas.microsoft.com/office/powerpoint/2010/main" val="2272136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Textiles: Other Construction Methods</a:t>
            </a:r>
          </a:p>
        </p:txBody>
      </p:sp>
      <p:sp>
        <p:nvSpPr>
          <p:cNvPr id="3" name="Content Placeholder 2"/>
          <p:cNvSpPr>
            <a:spLocks noGrp="1"/>
          </p:cNvSpPr>
          <p:nvPr>
            <p:ph idx="1"/>
          </p:nvPr>
        </p:nvSpPr>
        <p:spPr>
          <a:xfrm>
            <a:off x="838200" y="1825624"/>
            <a:ext cx="10515600" cy="4534835"/>
          </a:xfrm>
        </p:spPr>
        <p:txBody>
          <a:bodyPr>
            <a:normAutofit/>
          </a:bodyPr>
          <a:lstStyle/>
          <a:p>
            <a:r>
              <a:rPr lang="en-US" sz="2800" dirty="0"/>
              <a:t>With Yarns</a:t>
            </a:r>
          </a:p>
          <a:p>
            <a:pPr lvl="1"/>
            <a:r>
              <a:rPr lang="en-US" sz="2800" dirty="0"/>
              <a:t>Twisting/Knotting</a:t>
            </a:r>
          </a:p>
          <a:p>
            <a:pPr lvl="1"/>
            <a:r>
              <a:rPr lang="en-US" sz="2800" dirty="0"/>
              <a:t>Tufting</a:t>
            </a:r>
          </a:p>
          <a:p>
            <a:r>
              <a:rPr lang="en-US" sz="2800" dirty="0"/>
              <a:t>Without Yarns</a:t>
            </a:r>
          </a:p>
          <a:p>
            <a:pPr lvl="1"/>
            <a:r>
              <a:rPr lang="en-US" sz="2800" dirty="0"/>
              <a:t>Felt</a:t>
            </a:r>
          </a:p>
          <a:p>
            <a:pPr lvl="1"/>
            <a:r>
              <a:rPr lang="en-US" sz="2800" dirty="0"/>
              <a:t>Nonwovens (interfacings)</a:t>
            </a:r>
          </a:p>
          <a:p>
            <a:pPr lvl="1"/>
            <a:r>
              <a:rPr lang="en-US" sz="2800" dirty="0"/>
              <a:t>Leather/Fur</a:t>
            </a:r>
          </a:p>
        </p:txBody>
      </p:sp>
    </p:spTree>
    <p:extLst>
      <p:ext uri="{BB962C8B-B14F-4D97-AF65-F5344CB8AC3E}">
        <p14:creationId xmlns:p14="http://schemas.microsoft.com/office/powerpoint/2010/main" val="3958921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Textiles: Videos</a:t>
            </a:r>
          </a:p>
        </p:txBody>
      </p:sp>
      <p:sp>
        <p:nvSpPr>
          <p:cNvPr id="3" name="Content Placeholder 2"/>
          <p:cNvSpPr>
            <a:spLocks noGrp="1"/>
          </p:cNvSpPr>
          <p:nvPr>
            <p:ph idx="1"/>
          </p:nvPr>
        </p:nvSpPr>
        <p:spPr>
          <a:xfrm>
            <a:off x="1103312" y="1622324"/>
            <a:ext cx="8946541" cy="4626076"/>
          </a:xfrm>
        </p:spPr>
        <p:txBody>
          <a:bodyPr/>
          <a:lstStyle/>
          <a:p>
            <a:pPr marL="0" indent="0">
              <a:buNone/>
            </a:pPr>
            <a:r>
              <a:rPr lang="en-US" dirty="0"/>
              <a:t>Wool</a:t>
            </a:r>
          </a:p>
          <a:p>
            <a:r>
              <a:rPr lang="en-US" dirty="0">
                <a:hlinkClick r:id="rId2"/>
              </a:rPr>
              <a:t>https://www.youtube.com/watch?v=uEYsmzophTA&amp;t=5s</a:t>
            </a:r>
            <a:endParaRPr lang="en-US" dirty="0"/>
          </a:p>
          <a:p>
            <a:pPr marL="0" indent="0">
              <a:buNone/>
            </a:pPr>
            <a:endParaRPr lang="en-US" dirty="0"/>
          </a:p>
          <a:p>
            <a:pPr marL="0" indent="0">
              <a:buNone/>
            </a:pPr>
            <a:r>
              <a:rPr lang="en-US" dirty="0"/>
              <a:t>Polar Fleece</a:t>
            </a:r>
          </a:p>
          <a:p>
            <a:r>
              <a:rPr lang="en-US" dirty="0">
                <a:hlinkClick r:id="rId3"/>
              </a:rPr>
              <a:t>https://www.youtube.com/watch?v=YHHqFwDhGTM&amp;t=189s</a:t>
            </a:r>
            <a:endParaRPr lang="en-US" dirty="0"/>
          </a:p>
          <a:p>
            <a:pPr marL="0" indent="0">
              <a:buNone/>
            </a:pPr>
            <a:endParaRPr lang="en-US" dirty="0"/>
          </a:p>
        </p:txBody>
      </p:sp>
    </p:spTree>
    <p:extLst>
      <p:ext uri="{BB962C8B-B14F-4D97-AF65-F5344CB8AC3E}">
        <p14:creationId xmlns:p14="http://schemas.microsoft.com/office/powerpoint/2010/main" val="1172856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Textiles: Fabric Finishing</a:t>
            </a:r>
          </a:p>
        </p:txBody>
      </p:sp>
      <p:sp>
        <p:nvSpPr>
          <p:cNvPr id="3" name="Content Placeholder 2"/>
          <p:cNvSpPr>
            <a:spLocks noGrp="1"/>
          </p:cNvSpPr>
          <p:nvPr>
            <p:ph idx="1"/>
          </p:nvPr>
        </p:nvSpPr>
        <p:spPr>
          <a:xfrm>
            <a:off x="1103312" y="1519084"/>
            <a:ext cx="8946541" cy="4729315"/>
          </a:xfrm>
        </p:spPr>
        <p:txBody>
          <a:bodyPr>
            <a:normAutofit/>
          </a:bodyPr>
          <a:lstStyle/>
          <a:p>
            <a:r>
              <a:rPr lang="en-US" dirty="0"/>
              <a:t>Heat setting (polyester and nylon)</a:t>
            </a:r>
          </a:p>
          <a:p>
            <a:r>
              <a:rPr lang="en-US" dirty="0"/>
              <a:t>Napping</a:t>
            </a:r>
          </a:p>
          <a:p>
            <a:r>
              <a:rPr lang="en-US" dirty="0"/>
              <a:t>Calendaring (mill ironing)</a:t>
            </a:r>
          </a:p>
          <a:p>
            <a:r>
              <a:rPr lang="en-US" dirty="0"/>
              <a:t>Creping</a:t>
            </a:r>
          </a:p>
          <a:p>
            <a:r>
              <a:rPr lang="en-US" dirty="0"/>
              <a:t>Crinkle sheeting</a:t>
            </a:r>
          </a:p>
          <a:p>
            <a:r>
              <a:rPr lang="en-US" dirty="0"/>
              <a:t>Stiff or Crisp finish</a:t>
            </a:r>
          </a:p>
          <a:p>
            <a:r>
              <a:rPr lang="en-US" dirty="0"/>
              <a:t>Softeners</a:t>
            </a:r>
          </a:p>
          <a:p>
            <a:r>
              <a:rPr lang="en-US" dirty="0"/>
              <a:t>Mill washing (stone washing, distressing, </a:t>
            </a:r>
            <a:r>
              <a:rPr lang="en-US" dirty="0" err="1"/>
              <a:t>etc</a:t>
            </a:r>
            <a:r>
              <a:rPr lang="en-US" dirty="0"/>
              <a:t>)</a:t>
            </a:r>
          </a:p>
          <a:p>
            <a:r>
              <a:rPr lang="en-US" dirty="0"/>
              <a:t>Added Value /Special Purpose Finishes</a:t>
            </a:r>
          </a:p>
        </p:txBody>
      </p:sp>
    </p:spTree>
    <p:extLst>
      <p:ext uri="{BB962C8B-B14F-4D97-AF65-F5344CB8AC3E}">
        <p14:creationId xmlns:p14="http://schemas.microsoft.com/office/powerpoint/2010/main" val="2736419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Textiles</a:t>
            </a:r>
          </a:p>
        </p:txBody>
      </p:sp>
      <p:sp>
        <p:nvSpPr>
          <p:cNvPr id="3" name="Content Placeholder 2"/>
          <p:cNvSpPr>
            <a:spLocks noGrp="1"/>
          </p:cNvSpPr>
          <p:nvPr>
            <p:ph idx="1"/>
          </p:nvPr>
        </p:nvSpPr>
        <p:spPr>
          <a:xfrm>
            <a:off x="1019176" y="1690688"/>
            <a:ext cx="9610724" cy="4351338"/>
          </a:xfrm>
        </p:spPr>
        <p:txBody>
          <a:bodyPr/>
          <a:lstStyle/>
          <a:p>
            <a:r>
              <a:rPr lang="en-US" dirty="0"/>
              <a:t>Complicated, technical, deep subject that is constantly evolving</a:t>
            </a:r>
          </a:p>
          <a:p>
            <a:r>
              <a:rPr lang="en-US" dirty="0"/>
              <a:t>Most textiles are manufactured today</a:t>
            </a:r>
          </a:p>
          <a:p>
            <a:r>
              <a:rPr lang="en-US" dirty="0"/>
              <a:t>Manufacturing process</a:t>
            </a:r>
          </a:p>
          <a:p>
            <a:pPr lvl="1"/>
            <a:r>
              <a:rPr lang="en-US" dirty="0"/>
              <a:t>begins with fibers</a:t>
            </a:r>
          </a:p>
          <a:p>
            <a:pPr lvl="1"/>
            <a:r>
              <a:rPr lang="en-US" dirty="0"/>
              <a:t>which are made into yarns</a:t>
            </a:r>
          </a:p>
          <a:p>
            <a:pPr lvl="1"/>
            <a:r>
              <a:rPr lang="en-US" dirty="0"/>
              <a:t>which are then woven or knit into fabric</a:t>
            </a:r>
          </a:p>
          <a:p>
            <a:pPr lvl="1"/>
            <a:r>
              <a:rPr lang="en-US" dirty="0"/>
              <a:t>final step may be “finished” or “printed”</a:t>
            </a:r>
          </a:p>
          <a:p>
            <a:endParaRPr lang="en-US" dirty="0"/>
          </a:p>
        </p:txBody>
      </p:sp>
    </p:spTree>
    <p:extLst>
      <p:ext uri="{BB962C8B-B14F-4D97-AF65-F5344CB8AC3E}">
        <p14:creationId xmlns:p14="http://schemas.microsoft.com/office/powerpoint/2010/main" val="1367480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Textiles: Care of Fabrics</a:t>
            </a:r>
          </a:p>
        </p:txBody>
      </p:sp>
      <p:sp>
        <p:nvSpPr>
          <p:cNvPr id="3" name="Content Placeholder 2"/>
          <p:cNvSpPr>
            <a:spLocks noGrp="1"/>
          </p:cNvSpPr>
          <p:nvPr>
            <p:ph idx="1"/>
          </p:nvPr>
        </p:nvSpPr>
        <p:spPr>
          <a:xfrm>
            <a:off x="1103313" y="1607574"/>
            <a:ext cx="4888926" cy="4640825"/>
          </a:xfrm>
        </p:spPr>
        <p:txBody>
          <a:bodyPr>
            <a:normAutofit/>
          </a:bodyPr>
          <a:lstStyle/>
          <a:p>
            <a:pPr marL="0" indent="0">
              <a:buNone/>
            </a:pPr>
            <a:r>
              <a:rPr lang="en-US" sz="3200" dirty="0"/>
              <a:t>Home </a:t>
            </a:r>
            <a:r>
              <a:rPr lang="en-US" sz="3200" dirty="0" smtClean="0"/>
              <a:t>care</a:t>
            </a:r>
          </a:p>
          <a:p>
            <a:pPr marL="0" indent="0">
              <a:buNone/>
            </a:pPr>
            <a:r>
              <a:rPr lang="en-US" sz="2800" dirty="0" smtClean="0"/>
              <a:t>Home laundering</a:t>
            </a:r>
          </a:p>
          <a:p>
            <a:r>
              <a:rPr lang="en-US" sz="2400" dirty="0" smtClean="0"/>
              <a:t>1 machine wash</a:t>
            </a:r>
          </a:p>
          <a:p>
            <a:r>
              <a:rPr lang="en-US" sz="2600" dirty="0" smtClean="0"/>
              <a:t>2 hand wash</a:t>
            </a:r>
          </a:p>
          <a:p>
            <a:r>
              <a:rPr lang="en-US" sz="2600" dirty="0" smtClean="0"/>
              <a:t>3 never wash</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4766" y="2845407"/>
            <a:ext cx="4659812" cy="2057333"/>
          </a:xfrm>
          <a:prstGeom prst="rect">
            <a:avLst/>
          </a:prstGeom>
        </p:spPr>
      </p:pic>
    </p:spTree>
    <p:extLst>
      <p:ext uri="{BB962C8B-B14F-4D97-AF65-F5344CB8AC3E}">
        <p14:creationId xmlns:p14="http://schemas.microsoft.com/office/powerpoint/2010/main" val="37122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Textiles: Care of Fabrics</a:t>
            </a:r>
          </a:p>
        </p:txBody>
      </p:sp>
      <p:sp>
        <p:nvSpPr>
          <p:cNvPr id="3" name="Content Placeholder 2"/>
          <p:cNvSpPr>
            <a:spLocks noGrp="1"/>
          </p:cNvSpPr>
          <p:nvPr>
            <p:ph idx="1"/>
          </p:nvPr>
        </p:nvSpPr>
        <p:spPr>
          <a:xfrm>
            <a:off x="1103312" y="1607574"/>
            <a:ext cx="4762467" cy="4640825"/>
          </a:xfrm>
        </p:spPr>
        <p:txBody>
          <a:bodyPr>
            <a:normAutofit/>
          </a:bodyPr>
          <a:lstStyle/>
          <a:p>
            <a:pPr marL="0" indent="0">
              <a:buNone/>
            </a:pPr>
            <a:r>
              <a:rPr lang="en-US" sz="3200" dirty="0"/>
              <a:t>Home </a:t>
            </a:r>
            <a:r>
              <a:rPr lang="en-US" sz="3200" dirty="0" smtClean="0"/>
              <a:t>care</a:t>
            </a:r>
          </a:p>
          <a:p>
            <a:pPr marL="0" indent="0">
              <a:buNone/>
            </a:pPr>
            <a:r>
              <a:rPr lang="en-US" sz="2800" dirty="0" smtClean="0"/>
              <a:t>Home laundering</a:t>
            </a:r>
          </a:p>
          <a:p>
            <a:pPr marL="0" indent="0">
              <a:buNone/>
            </a:pPr>
            <a:r>
              <a:rPr lang="en-US" sz="2600" dirty="0" smtClean="0"/>
              <a:t>1 wash cold</a:t>
            </a:r>
          </a:p>
          <a:p>
            <a:pPr marL="0" indent="0">
              <a:buNone/>
            </a:pPr>
            <a:r>
              <a:rPr lang="en-US" sz="2600" dirty="0" smtClean="0"/>
              <a:t>2 wash warm</a:t>
            </a:r>
          </a:p>
          <a:p>
            <a:pPr marL="0" indent="0">
              <a:buNone/>
            </a:pPr>
            <a:r>
              <a:rPr lang="en-US" sz="2600" dirty="0" smtClean="0"/>
              <a:t>3 wash hot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2121" y="3284857"/>
            <a:ext cx="5196215" cy="2230725"/>
          </a:xfrm>
          <a:prstGeom prst="rect">
            <a:avLst/>
          </a:prstGeom>
        </p:spPr>
      </p:pic>
    </p:spTree>
    <p:extLst>
      <p:ext uri="{BB962C8B-B14F-4D97-AF65-F5344CB8AC3E}">
        <p14:creationId xmlns:p14="http://schemas.microsoft.com/office/powerpoint/2010/main" val="408519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Textiles: Care of Fabrics</a:t>
            </a:r>
          </a:p>
        </p:txBody>
      </p:sp>
      <p:sp>
        <p:nvSpPr>
          <p:cNvPr id="3" name="Content Placeholder 2"/>
          <p:cNvSpPr>
            <a:spLocks noGrp="1"/>
          </p:cNvSpPr>
          <p:nvPr>
            <p:ph idx="1"/>
          </p:nvPr>
        </p:nvSpPr>
        <p:spPr>
          <a:xfrm>
            <a:off x="1103313" y="1607574"/>
            <a:ext cx="5307216" cy="4640825"/>
          </a:xfrm>
        </p:spPr>
        <p:txBody>
          <a:bodyPr>
            <a:normAutofit/>
          </a:bodyPr>
          <a:lstStyle/>
          <a:p>
            <a:pPr marL="0" indent="0">
              <a:buNone/>
            </a:pPr>
            <a:r>
              <a:rPr lang="en-US" sz="3200" dirty="0"/>
              <a:t>Home </a:t>
            </a:r>
            <a:r>
              <a:rPr lang="en-US" sz="3200" dirty="0" smtClean="0"/>
              <a:t>care</a:t>
            </a:r>
          </a:p>
          <a:p>
            <a:pPr marL="0" indent="0">
              <a:buNone/>
            </a:pPr>
            <a:r>
              <a:rPr lang="en-US" sz="2800" dirty="0" smtClean="0"/>
              <a:t>Home laundering</a:t>
            </a:r>
          </a:p>
          <a:p>
            <a:pPr marL="0" indent="0">
              <a:buNone/>
            </a:pPr>
            <a:r>
              <a:rPr lang="en-US" sz="2600" dirty="0" smtClean="0"/>
              <a:t>1 bleach permitted</a:t>
            </a:r>
          </a:p>
          <a:p>
            <a:pPr marL="0" indent="0">
              <a:buNone/>
            </a:pPr>
            <a:r>
              <a:rPr lang="en-US" sz="2600" dirty="0" smtClean="0"/>
              <a:t>2 no bleach</a:t>
            </a:r>
          </a:p>
          <a:p>
            <a:pPr marL="0" indent="0">
              <a:buNone/>
            </a:pPr>
            <a:r>
              <a:rPr lang="en-US" sz="2600" dirty="0" smtClean="0"/>
              <a:t>3 color-safe bleach only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6921" y="4422226"/>
            <a:ext cx="4393792" cy="1998029"/>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7219440" y="4611960"/>
              <a:ext cx="671760" cy="729720"/>
            </p14:xfrm>
          </p:contentPart>
        </mc:Choice>
        <mc:Fallback>
          <p:pic>
            <p:nvPicPr>
              <p:cNvPr id="5" name="Ink 4"/>
              <p:cNvPicPr/>
              <p:nvPr/>
            </p:nvPicPr>
            <p:blipFill>
              <a:blip r:embed="rId5"/>
              <a:stretch>
                <a:fillRect/>
              </a:stretch>
            </p:blipFill>
            <p:spPr>
              <a:xfrm>
                <a:off x="7205760" y="4604760"/>
                <a:ext cx="695520" cy="750600"/>
              </a:xfrm>
              <a:prstGeom prst="rect">
                <a:avLst/>
              </a:prstGeom>
            </p:spPr>
          </p:pic>
        </mc:Fallback>
      </mc:AlternateContent>
    </p:spTree>
    <p:extLst>
      <p:ext uri="{BB962C8B-B14F-4D97-AF65-F5344CB8AC3E}">
        <p14:creationId xmlns:p14="http://schemas.microsoft.com/office/powerpoint/2010/main" val="407251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Textiles: Care of Fabrics</a:t>
            </a:r>
          </a:p>
        </p:txBody>
      </p:sp>
      <p:sp>
        <p:nvSpPr>
          <p:cNvPr id="3" name="Content Placeholder 2"/>
          <p:cNvSpPr>
            <a:spLocks noGrp="1"/>
          </p:cNvSpPr>
          <p:nvPr>
            <p:ph idx="1"/>
          </p:nvPr>
        </p:nvSpPr>
        <p:spPr>
          <a:xfrm>
            <a:off x="1103312" y="1607574"/>
            <a:ext cx="4869471" cy="4640825"/>
          </a:xfrm>
        </p:spPr>
        <p:txBody>
          <a:bodyPr>
            <a:normAutofit/>
          </a:bodyPr>
          <a:lstStyle/>
          <a:p>
            <a:pPr marL="0" indent="0">
              <a:buNone/>
            </a:pPr>
            <a:r>
              <a:rPr lang="en-US" sz="3200" dirty="0"/>
              <a:t>Home </a:t>
            </a:r>
            <a:r>
              <a:rPr lang="en-US" sz="3200" dirty="0" smtClean="0"/>
              <a:t>care</a:t>
            </a:r>
          </a:p>
          <a:p>
            <a:pPr marL="0" indent="0">
              <a:buNone/>
            </a:pPr>
            <a:r>
              <a:rPr lang="en-US" sz="2800" dirty="0" smtClean="0"/>
              <a:t>Home laundering</a:t>
            </a:r>
          </a:p>
          <a:p>
            <a:r>
              <a:rPr lang="en-US" sz="2600" dirty="0" smtClean="0"/>
              <a:t>1 tumble dry</a:t>
            </a:r>
          </a:p>
          <a:p>
            <a:r>
              <a:rPr lang="en-US" sz="2600" dirty="0" smtClean="0"/>
              <a:t>2 never tumble dry</a:t>
            </a:r>
          </a:p>
          <a:p>
            <a:r>
              <a:rPr lang="en-US" sz="2600" dirty="0" smtClean="0"/>
              <a:t>3 dry clean only</a:t>
            </a:r>
          </a:p>
          <a:p>
            <a:r>
              <a:rPr lang="en-US" sz="2600" dirty="0" smtClean="0"/>
              <a:t>4 never dry clean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8136" y="4907442"/>
            <a:ext cx="5014070" cy="1775460"/>
          </a:xfrm>
          <a:prstGeom prst="rect">
            <a:avLst/>
          </a:prstGeom>
        </p:spPr>
      </p:pic>
    </p:spTree>
    <p:extLst>
      <p:ext uri="{BB962C8B-B14F-4D97-AF65-F5344CB8AC3E}">
        <p14:creationId xmlns:p14="http://schemas.microsoft.com/office/powerpoint/2010/main" val="23343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Textiles: Care of Fabrics</a:t>
            </a:r>
          </a:p>
        </p:txBody>
      </p:sp>
      <p:sp>
        <p:nvSpPr>
          <p:cNvPr id="3" name="Content Placeholder 2"/>
          <p:cNvSpPr>
            <a:spLocks noGrp="1"/>
          </p:cNvSpPr>
          <p:nvPr>
            <p:ph idx="1"/>
          </p:nvPr>
        </p:nvSpPr>
        <p:spPr>
          <a:xfrm>
            <a:off x="1103313" y="1607574"/>
            <a:ext cx="4324722" cy="4640825"/>
          </a:xfrm>
        </p:spPr>
        <p:txBody>
          <a:bodyPr>
            <a:normAutofit/>
          </a:bodyPr>
          <a:lstStyle/>
          <a:p>
            <a:pPr marL="0" indent="0">
              <a:buNone/>
            </a:pPr>
            <a:r>
              <a:rPr lang="en-US" sz="3200" dirty="0"/>
              <a:t>Home </a:t>
            </a:r>
            <a:r>
              <a:rPr lang="en-US" sz="3200" dirty="0" smtClean="0"/>
              <a:t>care</a:t>
            </a:r>
          </a:p>
          <a:p>
            <a:pPr marL="0" indent="0">
              <a:buNone/>
            </a:pPr>
            <a:r>
              <a:rPr lang="en-US" sz="3000" dirty="0" smtClean="0"/>
              <a:t>Home laundering</a:t>
            </a:r>
          </a:p>
          <a:p>
            <a:r>
              <a:rPr lang="en-US" sz="2800" dirty="0" smtClean="0"/>
              <a:t>1 iron cool</a:t>
            </a:r>
          </a:p>
          <a:p>
            <a:r>
              <a:rPr lang="en-US" sz="2600" dirty="0" smtClean="0"/>
              <a:t>2 iron medium</a:t>
            </a:r>
          </a:p>
          <a:p>
            <a:r>
              <a:rPr lang="en-US" sz="2600" dirty="0" smtClean="0"/>
              <a:t>3 iron hot</a:t>
            </a:r>
          </a:p>
          <a:p>
            <a:r>
              <a:rPr lang="en-US" sz="2600" dirty="0" smtClean="0"/>
              <a:t>4 never iron</a:t>
            </a:r>
            <a:endParaRPr lang="en-US" sz="2600" dirty="0"/>
          </a:p>
          <a:p>
            <a:endParaRPr lang="en-US" sz="2600" dirty="0"/>
          </a:p>
          <a:p>
            <a:r>
              <a:rPr lang="en-US" sz="2600" dirty="0" smtClean="0"/>
              <a:t>Source: Tide.com</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8472" y="3106075"/>
            <a:ext cx="5345060" cy="1777210"/>
          </a:xfrm>
          <a:prstGeom prst="rect">
            <a:avLst/>
          </a:prstGeom>
        </p:spPr>
      </p:pic>
    </p:spTree>
    <p:extLst>
      <p:ext uri="{BB962C8B-B14F-4D97-AF65-F5344CB8AC3E}">
        <p14:creationId xmlns:p14="http://schemas.microsoft.com/office/powerpoint/2010/main" val="58823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Textiles: Care of Fabrics</a:t>
            </a:r>
          </a:p>
        </p:txBody>
      </p:sp>
      <p:sp>
        <p:nvSpPr>
          <p:cNvPr id="3" name="Content Placeholder 2"/>
          <p:cNvSpPr>
            <a:spLocks noGrp="1"/>
          </p:cNvSpPr>
          <p:nvPr>
            <p:ph idx="1"/>
          </p:nvPr>
        </p:nvSpPr>
        <p:spPr>
          <a:xfrm>
            <a:off x="1103312" y="1607574"/>
            <a:ext cx="8946541" cy="4640825"/>
          </a:xfrm>
        </p:spPr>
        <p:txBody>
          <a:bodyPr>
            <a:normAutofit/>
          </a:bodyPr>
          <a:lstStyle/>
          <a:p>
            <a:pPr marL="0" indent="0">
              <a:buNone/>
            </a:pPr>
            <a:r>
              <a:rPr lang="en-US" sz="3200" dirty="0"/>
              <a:t>Home </a:t>
            </a:r>
            <a:r>
              <a:rPr lang="en-US" sz="3200" dirty="0" smtClean="0"/>
              <a:t>care</a:t>
            </a:r>
          </a:p>
          <a:p>
            <a:r>
              <a:rPr lang="en-US" sz="2800" dirty="0" smtClean="0"/>
              <a:t>Stain removal: see attached chart</a:t>
            </a:r>
            <a:endParaRPr lang="en-US" sz="2800" dirty="0"/>
          </a:p>
          <a:p>
            <a:pPr marL="0" indent="0">
              <a:buNone/>
            </a:pPr>
            <a:r>
              <a:rPr lang="en-US" sz="3200" dirty="0" smtClean="0"/>
              <a:t>Commercial Cleaning</a:t>
            </a:r>
          </a:p>
          <a:p>
            <a:r>
              <a:rPr lang="en-US" sz="2800" dirty="0" smtClean="0"/>
              <a:t>Traditional </a:t>
            </a:r>
            <a:r>
              <a:rPr lang="en-US" sz="2800" dirty="0"/>
              <a:t>dry </a:t>
            </a:r>
            <a:r>
              <a:rPr lang="en-US" sz="2800" dirty="0" smtClean="0"/>
              <a:t>cleaners</a:t>
            </a:r>
          </a:p>
          <a:p>
            <a:r>
              <a:rPr lang="en-US" sz="2800" dirty="0" smtClean="0"/>
              <a:t>Environmentally </a:t>
            </a:r>
            <a:r>
              <a:rPr lang="en-US" sz="2800" dirty="0"/>
              <a:t>friendly process – </a:t>
            </a:r>
            <a:r>
              <a:rPr lang="en-US" sz="2800" dirty="0" smtClean="0"/>
              <a:t>toxin free </a:t>
            </a:r>
            <a:r>
              <a:rPr lang="en-US" sz="2800" dirty="0"/>
              <a:t>(Blue Sky)</a:t>
            </a:r>
          </a:p>
        </p:txBody>
      </p:sp>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1606320" y="4404600"/>
              <a:ext cx="8309520" cy="516600"/>
            </p14:xfrm>
          </p:contentPart>
        </mc:Choice>
        <mc:Fallback>
          <p:pic>
            <p:nvPicPr>
              <p:cNvPr id="4" name="Ink 3"/>
              <p:cNvPicPr/>
              <p:nvPr/>
            </p:nvPicPr>
            <p:blipFill>
              <a:blip r:embed="rId4"/>
              <a:stretch>
                <a:fillRect/>
              </a:stretch>
            </p:blipFill>
            <p:spPr>
              <a:xfrm>
                <a:off x="1593360" y="4389120"/>
                <a:ext cx="8336520" cy="543240"/>
              </a:xfrm>
              <a:prstGeom prst="rect">
                <a:avLst/>
              </a:prstGeom>
            </p:spPr>
          </p:pic>
        </mc:Fallback>
      </mc:AlternateContent>
    </p:spTree>
    <p:extLst>
      <p:ext uri="{BB962C8B-B14F-4D97-AF65-F5344CB8AC3E}">
        <p14:creationId xmlns:p14="http://schemas.microsoft.com/office/powerpoint/2010/main" val="248102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Textiles: Reference Materials</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07606" y="1648844"/>
            <a:ext cx="3474130" cy="4351338"/>
          </a:xfrm>
        </p:spPr>
      </p:pic>
      <p:sp>
        <p:nvSpPr>
          <p:cNvPr id="3" name="TextBox 2"/>
          <p:cNvSpPr txBox="1"/>
          <p:nvPr/>
        </p:nvSpPr>
        <p:spPr>
          <a:xfrm>
            <a:off x="1290258" y="2389781"/>
            <a:ext cx="5222738" cy="1754326"/>
          </a:xfrm>
          <a:prstGeom prst="rect">
            <a:avLst/>
          </a:prstGeom>
          <a:noFill/>
        </p:spPr>
        <p:txBody>
          <a:bodyPr wrap="square" rtlCol="0">
            <a:spAutoFit/>
          </a:bodyPr>
          <a:lstStyle/>
          <a:p>
            <a:r>
              <a:rPr lang="en-US" dirty="0"/>
              <a:t>Resources:</a:t>
            </a:r>
          </a:p>
          <a:p>
            <a:r>
              <a:rPr lang="en-US" b="1" i="1" dirty="0"/>
              <a:t>Fabric Reference </a:t>
            </a:r>
            <a:r>
              <a:rPr lang="en-US" dirty="0"/>
              <a:t>by Mary Humphries</a:t>
            </a:r>
          </a:p>
          <a:p>
            <a:r>
              <a:rPr lang="en-US" b="1" i="1" dirty="0"/>
              <a:t>Fabric Glossary </a:t>
            </a:r>
            <a:r>
              <a:rPr lang="en-US" dirty="0"/>
              <a:t>by Mary Humphries</a:t>
            </a:r>
          </a:p>
          <a:p>
            <a:r>
              <a:rPr lang="en-US" b="1" i="1" dirty="0"/>
              <a:t>Fabric Sewing Guide </a:t>
            </a:r>
            <a:r>
              <a:rPr lang="en-US" dirty="0"/>
              <a:t>by Claire Schaeffer</a:t>
            </a:r>
          </a:p>
          <a:p>
            <a:endParaRPr lang="en-US" dirty="0"/>
          </a:p>
          <a:p>
            <a:endParaRPr lang="en-US" dirty="0"/>
          </a:p>
        </p:txBody>
      </p:sp>
    </p:spTree>
    <p:extLst>
      <p:ext uri="{BB962C8B-B14F-4D97-AF65-F5344CB8AC3E}">
        <p14:creationId xmlns:p14="http://schemas.microsoft.com/office/powerpoint/2010/main" val="3139185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Textiles: Fibers are Fundamental</a:t>
            </a:r>
          </a:p>
        </p:txBody>
      </p:sp>
      <p:sp>
        <p:nvSpPr>
          <p:cNvPr id="3" name="Content Placeholder 2"/>
          <p:cNvSpPr>
            <a:spLocks noGrp="1"/>
          </p:cNvSpPr>
          <p:nvPr>
            <p:ph idx="1"/>
          </p:nvPr>
        </p:nvSpPr>
        <p:spPr/>
        <p:txBody>
          <a:bodyPr/>
          <a:lstStyle/>
          <a:p>
            <a:r>
              <a:rPr lang="en-US" dirty="0"/>
              <a:t>Fibers are smallest visible component of most fabrics</a:t>
            </a:r>
          </a:p>
          <a:p>
            <a:r>
              <a:rPr lang="en-US" dirty="0"/>
              <a:t>Fibers can be found in nature or manufactured </a:t>
            </a:r>
          </a:p>
          <a:p>
            <a:r>
              <a:rPr lang="en-US" dirty="0"/>
              <a:t>Natural fibers can be cellulosic (plants) or protein (animals)</a:t>
            </a:r>
          </a:p>
          <a:p>
            <a:r>
              <a:rPr lang="en-US" dirty="0"/>
              <a:t>Synthetic fibers are derived from distillates of petroleum or coal</a:t>
            </a:r>
          </a:p>
          <a:p>
            <a:r>
              <a:rPr lang="en-US" dirty="0"/>
              <a:t>Manufactured fibers can be derived from natural or synthetic sources</a:t>
            </a:r>
            <a:endParaRPr lang="en-US" strike="sngStrike" dirty="0"/>
          </a:p>
        </p:txBody>
      </p:sp>
    </p:spTree>
    <p:extLst>
      <p:ext uri="{BB962C8B-B14F-4D97-AF65-F5344CB8AC3E}">
        <p14:creationId xmlns:p14="http://schemas.microsoft.com/office/powerpoint/2010/main" val="257513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Textiles: Fiber Properties</a:t>
            </a:r>
          </a:p>
        </p:txBody>
      </p:sp>
      <p:sp>
        <p:nvSpPr>
          <p:cNvPr id="3" name="Content Placeholder 2"/>
          <p:cNvSpPr>
            <a:spLocks noGrp="1"/>
          </p:cNvSpPr>
          <p:nvPr>
            <p:ph idx="1"/>
          </p:nvPr>
        </p:nvSpPr>
        <p:spPr>
          <a:xfrm>
            <a:off x="1434547" y="1393539"/>
            <a:ext cx="9833221" cy="5688091"/>
          </a:xfrm>
        </p:spPr>
        <p:txBody>
          <a:bodyPr>
            <a:normAutofit/>
          </a:bodyPr>
          <a:lstStyle/>
          <a:p>
            <a:pPr marL="0" indent="0">
              <a:buNone/>
            </a:pPr>
            <a:r>
              <a:rPr lang="en-US" sz="3200" dirty="0"/>
              <a:t>Utilitarian Properties</a:t>
            </a:r>
          </a:p>
          <a:p>
            <a:r>
              <a:rPr lang="en-US" sz="3200" dirty="0"/>
              <a:t>Comfort</a:t>
            </a:r>
          </a:p>
          <a:p>
            <a:pPr lvl="1"/>
            <a:r>
              <a:rPr lang="en-US" sz="3200" dirty="0"/>
              <a:t>Absorbency</a:t>
            </a:r>
          </a:p>
          <a:p>
            <a:pPr lvl="1"/>
            <a:r>
              <a:rPr lang="en-US" sz="3200" dirty="0"/>
              <a:t>Wicking</a:t>
            </a:r>
          </a:p>
          <a:p>
            <a:pPr lvl="1"/>
            <a:r>
              <a:rPr lang="en-US" sz="3200" dirty="0"/>
              <a:t>Heat management</a:t>
            </a:r>
          </a:p>
          <a:p>
            <a:pPr lvl="1"/>
            <a:r>
              <a:rPr lang="en-US" sz="3200" dirty="0"/>
              <a:t>Stretch</a:t>
            </a:r>
          </a:p>
          <a:p>
            <a:pPr lvl="1"/>
            <a:r>
              <a:rPr lang="en-US" sz="3200" dirty="0"/>
              <a:t>Hypo-allergenic</a:t>
            </a:r>
          </a:p>
          <a:p>
            <a:pPr lvl="1"/>
            <a:r>
              <a:rPr lang="en-US" sz="3200" dirty="0" smtClean="0"/>
              <a:t>Weight</a:t>
            </a:r>
            <a:endParaRPr lang="en-US" sz="4400" dirty="0"/>
          </a:p>
        </p:txBody>
      </p:sp>
    </p:spTree>
    <p:extLst>
      <p:ext uri="{BB962C8B-B14F-4D97-AF65-F5344CB8AC3E}">
        <p14:creationId xmlns:p14="http://schemas.microsoft.com/office/powerpoint/2010/main" val="3552608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Textiles: Fiber Properties</a:t>
            </a:r>
          </a:p>
        </p:txBody>
      </p:sp>
      <p:sp>
        <p:nvSpPr>
          <p:cNvPr id="3" name="Content Placeholder 2"/>
          <p:cNvSpPr>
            <a:spLocks noGrp="1"/>
          </p:cNvSpPr>
          <p:nvPr>
            <p:ph idx="1"/>
          </p:nvPr>
        </p:nvSpPr>
        <p:spPr>
          <a:xfrm>
            <a:off x="1434547" y="1393539"/>
            <a:ext cx="4966253" cy="5688091"/>
          </a:xfrm>
        </p:spPr>
        <p:txBody>
          <a:bodyPr>
            <a:normAutofit/>
          </a:bodyPr>
          <a:lstStyle/>
          <a:p>
            <a:pPr marL="0" indent="0">
              <a:buNone/>
            </a:pPr>
            <a:r>
              <a:rPr lang="en-US" sz="3200" dirty="0"/>
              <a:t>Utilitarian Properties</a:t>
            </a:r>
          </a:p>
          <a:p>
            <a:r>
              <a:rPr lang="en-US" sz="3200" dirty="0" smtClean="0"/>
              <a:t>Safety</a:t>
            </a:r>
            <a:endParaRPr lang="en-US" sz="3200" dirty="0"/>
          </a:p>
          <a:p>
            <a:pPr lvl="1"/>
            <a:r>
              <a:rPr lang="en-US" sz="3200" dirty="0"/>
              <a:t>Abrasion Resistance</a:t>
            </a:r>
          </a:p>
          <a:p>
            <a:pPr lvl="1"/>
            <a:r>
              <a:rPr lang="en-US" sz="3200" dirty="0"/>
              <a:t>Flammability</a:t>
            </a:r>
          </a:p>
          <a:p>
            <a:pPr lvl="1"/>
            <a:r>
              <a:rPr lang="en-US" sz="3200" dirty="0"/>
              <a:t>Chemical</a:t>
            </a:r>
          </a:p>
          <a:p>
            <a:pPr marL="0" indent="0">
              <a:buNone/>
            </a:pPr>
            <a:endParaRPr lang="en-US" sz="4800" dirty="0"/>
          </a:p>
          <a:p>
            <a:endParaRPr lang="en-US" sz="4800" dirty="0"/>
          </a:p>
        </p:txBody>
      </p:sp>
    </p:spTree>
    <p:extLst>
      <p:ext uri="{BB962C8B-B14F-4D97-AF65-F5344CB8AC3E}">
        <p14:creationId xmlns:p14="http://schemas.microsoft.com/office/powerpoint/2010/main" val="2646461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Textiles: Fiber Properties</a:t>
            </a:r>
          </a:p>
        </p:txBody>
      </p:sp>
      <p:sp>
        <p:nvSpPr>
          <p:cNvPr id="3" name="Content Placeholder 2"/>
          <p:cNvSpPr>
            <a:spLocks noGrp="1"/>
          </p:cNvSpPr>
          <p:nvPr>
            <p:ph idx="1"/>
          </p:nvPr>
        </p:nvSpPr>
        <p:spPr>
          <a:xfrm>
            <a:off x="1434547" y="1393539"/>
            <a:ext cx="7620963" cy="5688091"/>
          </a:xfrm>
        </p:spPr>
        <p:txBody>
          <a:bodyPr>
            <a:normAutofit/>
          </a:bodyPr>
          <a:lstStyle/>
          <a:p>
            <a:pPr marL="0" indent="0">
              <a:buNone/>
            </a:pPr>
            <a:r>
              <a:rPr lang="en-US" sz="2800" dirty="0"/>
              <a:t>Utilitarian </a:t>
            </a:r>
            <a:r>
              <a:rPr lang="en-US" sz="2800" dirty="0" smtClean="0"/>
              <a:t>Properties</a:t>
            </a:r>
            <a:endParaRPr lang="en-US" sz="2800" dirty="0"/>
          </a:p>
          <a:p>
            <a:r>
              <a:rPr lang="en-US" sz="2800" dirty="0"/>
              <a:t>Appearance Retention/Durability</a:t>
            </a:r>
          </a:p>
          <a:p>
            <a:pPr lvl="1"/>
            <a:r>
              <a:rPr lang="en-US" sz="2800" dirty="0"/>
              <a:t>Static resistance</a:t>
            </a:r>
          </a:p>
          <a:p>
            <a:pPr lvl="1"/>
            <a:r>
              <a:rPr lang="en-US" sz="2800" dirty="0"/>
              <a:t>Shrinkage</a:t>
            </a:r>
          </a:p>
          <a:p>
            <a:pPr lvl="1"/>
            <a:r>
              <a:rPr lang="en-US" sz="2800" dirty="0"/>
              <a:t>Resistance to insects, mildew, fungus, sunlight</a:t>
            </a:r>
          </a:p>
          <a:p>
            <a:pPr lvl="1"/>
            <a:r>
              <a:rPr lang="en-US" sz="2800" dirty="0"/>
              <a:t>Crushing/Wrinkling/Pilling</a:t>
            </a:r>
          </a:p>
          <a:p>
            <a:endParaRPr lang="en-US" sz="4400" dirty="0"/>
          </a:p>
          <a:p>
            <a:endParaRPr lang="en-US" sz="4400" dirty="0"/>
          </a:p>
        </p:txBody>
      </p:sp>
    </p:spTree>
    <p:extLst>
      <p:ext uri="{BB962C8B-B14F-4D97-AF65-F5344CB8AC3E}">
        <p14:creationId xmlns:p14="http://schemas.microsoft.com/office/powerpoint/2010/main" val="1598307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Textiles: Fiber Properties</a:t>
            </a:r>
          </a:p>
        </p:txBody>
      </p:sp>
      <p:sp>
        <p:nvSpPr>
          <p:cNvPr id="5" name="Content Placeholder 4"/>
          <p:cNvSpPr>
            <a:spLocks noGrp="1"/>
          </p:cNvSpPr>
          <p:nvPr>
            <p:ph idx="1"/>
          </p:nvPr>
        </p:nvSpPr>
        <p:spPr/>
        <p:txBody>
          <a:bodyPr>
            <a:noAutofit/>
          </a:bodyPr>
          <a:lstStyle/>
          <a:p>
            <a:r>
              <a:rPr lang="en-US" sz="2800" dirty="0"/>
              <a:t>Aesthetic Properties</a:t>
            </a:r>
          </a:p>
          <a:p>
            <a:pPr marL="285750" indent="-285750">
              <a:buFont typeface="Arial" panose="020B0604020202020204" pitchFamily="34" charset="0"/>
              <a:buChar char="•"/>
            </a:pPr>
            <a:r>
              <a:rPr lang="en-US" sz="2800" dirty="0"/>
              <a:t>Color</a:t>
            </a:r>
          </a:p>
          <a:p>
            <a:pPr marL="285750" indent="-285750">
              <a:buFont typeface="Arial" panose="020B0604020202020204" pitchFamily="34" charset="0"/>
              <a:buChar char="•"/>
            </a:pPr>
            <a:r>
              <a:rPr lang="en-US" sz="2800" dirty="0"/>
              <a:t>Hand</a:t>
            </a:r>
          </a:p>
          <a:p>
            <a:pPr marL="285750" indent="-285750">
              <a:buFont typeface="Arial" panose="020B0604020202020204" pitchFamily="34" charset="0"/>
              <a:buChar char="•"/>
            </a:pPr>
            <a:r>
              <a:rPr lang="en-US" sz="2800" dirty="0"/>
              <a:t>Tactile Texture</a:t>
            </a:r>
          </a:p>
          <a:p>
            <a:pPr marL="285750" indent="-285750">
              <a:buFont typeface="Arial" panose="020B0604020202020204" pitchFamily="34" charset="0"/>
              <a:buChar char="•"/>
            </a:pPr>
            <a:r>
              <a:rPr lang="en-US" sz="2800" dirty="0"/>
              <a:t>Visual Texture (pattern)</a:t>
            </a:r>
          </a:p>
          <a:p>
            <a:pPr marL="285750" indent="-285750">
              <a:buFont typeface="Arial" panose="020B0604020202020204" pitchFamily="34" charset="0"/>
              <a:buChar char="•"/>
            </a:pPr>
            <a:r>
              <a:rPr lang="en-US" sz="2800" dirty="0"/>
              <a:t>Drape</a:t>
            </a:r>
          </a:p>
          <a:p>
            <a:pPr marL="285750" indent="-285750">
              <a:buFont typeface="Arial" panose="020B0604020202020204" pitchFamily="34" charset="0"/>
              <a:buChar char="•"/>
            </a:pPr>
            <a:r>
              <a:rPr lang="en-US" sz="2800" dirty="0" smtClean="0"/>
              <a:t>Luster</a:t>
            </a:r>
            <a:endParaRPr lang="en-US" sz="2800" dirty="0"/>
          </a:p>
        </p:txBody>
      </p:sp>
    </p:spTree>
    <p:extLst>
      <p:ext uri="{BB962C8B-B14F-4D97-AF65-F5344CB8AC3E}">
        <p14:creationId xmlns:p14="http://schemas.microsoft.com/office/powerpoint/2010/main" val="3759219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Textiles: Fiber Identification Tests</a:t>
            </a:r>
          </a:p>
        </p:txBody>
      </p:sp>
      <p:sp>
        <p:nvSpPr>
          <p:cNvPr id="3" name="Content Placeholder 2"/>
          <p:cNvSpPr>
            <a:spLocks noGrp="1"/>
          </p:cNvSpPr>
          <p:nvPr>
            <p:ph idx="1"/>
          </p:nvPr>
        </p:nvSpPr>
        <p:spPr>
          <a:xfrm>
            <a:off x="1103312" y="1489587"/>
            <a:ext cx="8946541" cy="5368413"/>
          </a:xfrm>
        </p:spPr>
        <p:txBody>
          <a:bodyPr>
            <a:normAutofit/>
          </a:bodyPr>
          <a:lstStyle/>
          <a:p>
            <a:r>
              <a:rPr lang="en-US" sz="3200" dirty="0">
                <a:solidFill>
                  <a:srgbClr val="0070C0"/>
                </a:solidFill>
              </a:rPr>
              <a:t>Burning</a:t>
            </a:r>
          </a:p>
          <a:p>
            <a:pPr lvl="1"/>
            <a:r>
              <a:rPr lang="en-US" sz="2800" dirty="0"/>
              <a:t>Cellulosic fibers burn intensely, smell like burning wood/paper/leaves,,, have soft gray ash</a:t>
            </a:r>
          </a:p>
          <a:p>
            <a:pPr lvl="1"/>
            <a:r>
              <a:rPr lang="en-US" sz="2800" dirty="0"/>
              <a:t>Polyester fibers burn/melt, may smell aromatic, have hard bead “ash”</a:t>
            </a:r>
          </a:p>
          <a:p>
            <a:pPr lvl="1"/>
            <a:r>
              <a:rPr lang="en-US" sz="2800" dirty="0"/>
              <a:t>Silk burns slowly, smells like burning feathers, “crushable” </a:t>
            </a:r>
            <a:r>
              <a:rPr lang="en-US" sz="2800" dirty="0" smtClean="0"/>
              <a:t>ash</a:t>
            </a:r>
            <a:endParaRPr lang="en-US" sz="2800" dirty="0"/>
          </a:p>
        </p:txBody>
      </p:sp>
    </p:spTree>
    <p:extLst>
      <p:ext uri="{BB962C8B-B14F-4D97-AF65-F5344CB8AC3E}">
        <p14:creationId xmlns:p14="http://schemas.microsoft.com/office/powerpoint/2010/main" val="107569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Textiles: Fiber Identification Tests</a:t>
            </a:r>
          </a:p>
        </p:txBody>
      </p:sp>
      <p:sp>
        <p:nvSpPr>
          <p:cNvPr id="3" name="Content Placeholder 2"/>
          <p:cNvSpPr>
            <a:spLocks noGrp="1"/>
          </p:cNvSpPr>
          <p:nvPr>
            <p:ph idx="1"/>
          </p:nvPr>
        </p:nvSpPr>
        <p:spPr>
          <a:xfrm>
            <a:off x="1103312" y="1489587"/>
            <a:ext cx="8946541" cy="5368413"/>
          </a:xfrm>
        </p:spPr>
        <p:txBody>
          <a:bodyPr>
            <a:normAutofit/>
          </a:bodyPr>
          <a:lstStyle/>
          <a:p>
            <a:r>
              <a:rPr lang="en-US" sz="3200" dirty="0" smtClean="0">
                <a:solidFill>
                  <a:srgbClr val="0070C0"/>
                </a:solidFill>
              </a:rPr>
              <a:t>Microscopic </a:t>
            </a:r>
            <a:r>
              <a:rPr lang="en-US" sz="3200" dirty="0">
                <a:solidFill>
                  <a:srgbClr val="0070C0"/>
                </a:solidFill>
              </a:rPr>
              <a:t>examination</a:t>
            </a:r>
          </a:p>
          <a:p>
            <a:pPr lvl="1"/>
            <a:r>
              <a:rPr lang="en-US" sz="3000" dirty="0"/>
              <a:t>Staining</a:t>
            </a:r>
          </a:p>
          <a:p>
            <a:pPr lvl="1"/>
            <a:r>
              <a:rPr lang="en-US" sz="3000" dirty="0"/>
              <a:t>Solubility or chemical (acetone dissolves acetates)</a:t>
            </a:r>
          </a:p>
          <a:p>
            <a:pPr lvl="1"/>
            <a:r>
              <a:rPr lang="en-US" sz="3000" dirty="0"/>
              <a:t>Fiber density, infrared spectrophotometry, gas chromatography</a:t>
            </a:r>
          </a:p>
          <a:p>
            <a:pPr lvl="1"/>
            <a:r>
              <a:rPr lang="en-US" sz="3000" dirty="0"/>
              <a:t>Fiber melting point</a:t>
            </a:r>
          </a:p>
        </p:txBody>
      </p:sp>
    </p:spTree>
    <p:extLst>
      <p:ext uri="{BB962C8B-B14F-4D97-AF65-F5344CB8AC3E}">
        <p14:creationId xmlns:p14="http://schemas.microsoft.com/office/powerpoint/2010/main" val="37638791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14154</TotalTime>
  <Words>1939</Words>
  <Application>Microsoft Office PowerPoint</Application>
  <PresentationFormat>Widescreen</PresentationFormat>
  <Paragraphs>260</Paragraphs>
  <Slides>26</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Century Gothic</vt:lpstr>
      <vt:lpstr>Wingdings 3</vt:lpstr>
      <vt:lpstr>Ion</vt:lpstr>
      <vt:lpstr>TEXTILES</vt:lpstr>
      <vt:lpstr>Textiles</vt:lpstr>
      <vt:lpstr>Textiles: Fibers are Fundamental</vt:lpstr>
      <vt:lpstr>Textiles: Fiber Properties</vt:lpstr>
      <vt:lpstr>Textiles: Fiber Properties</vt:lpstr>
      <vt:lpstr>Textiles: Fiber Properties</vt:lpstr>
      <vt:lpstr>Textiles: Fiber Properties</vt:lpstr>
      <vt:lpstr>Textiles: Fiber Identification Tests</vt:lpstr>
      <vt:lpstr>Textiles: Fiber Identification Tests</vt:lpstr>
      <vt:lpstr>Textiles: Major Advantages/Disadvantages of Fibers</vt:lpstr>
      <vt:lpstr>Textiles: Yarns</vt:lpstr>
      <vt:lpstr>Textiles: Yarn</vt:lpstr>
      <vt:lpstr>Textiles: Fabrics</vt:lpstr>
      <vt:lpstr>Textiles: Basic Fabric Weaves</vt:lpstr>
      <vt:lpstr>Textiles: Complex Fabric Weaves</vt:lpstr>
      <vt:lpstr>Textiles : Knit Fabric Construction</vt:lpstr>
      <vt:lpstr>Textiles: Other Construction Methods</vt:lpstr>
      <vt:lpstr>Textiles: Videos</vt:lpstr>
      <vt:lpstr>Textiles: Fabric Finishing</vt:lpstr>
      <vt:lpstr>Textiles: Care of Fabrics</vt:lpstr>
      <vt:lpstr>Textiles: Care of Fabrics</vt:lpstr>
      <vt:lpstr>Textiles: Care of Fabrics</vt:lpstr>
      <vt:lpstr>Textiles: Care of Fabrics</vt:lpstr>
      <vt:lpstr>Textiles: Care of Fabrics</vt:lpstr>
      <vt:lpstr>Textiles: Care of Fabrics</vt:lpstr>
      <vt:lpstr>Textiles: Reference Materials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TEXTILES</dc:title>
  <dc:creator>Maris Olsen</dc:creator>
  <cp:lastModifiedBy>Jarvinen, Ellen    IHS-Staff</cp:lastModifiedBy>
  <cp:revision>83</cp:revision>
  <dcterms:created xsi:type="dcterms:W3CDTF">2017-04-30T19:24:12Z</dcterms:created>
  <dcterms:modified xsi:type="dcterms:W3CDTF">2017-12-11T21:21:21Z</dcterms:modified>
</cp:coreProperties>
</file>